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7" r:id="rId4"/>
    <p:sldMasterId id="2147483686" r:id="rId5"/>
    <p:sldMasterId id="2147483774" r:id="rId6"/>
  </p:sldMasterIdLst>
  <p:notesMasterIdLst>
    <p:notesMasterId r:id="rId21"/>
  </p:notesMasterIdLst>
  <p:sldIdLst>
    <p:sldId id="2726" r:id="rId7"/>
    <p:sldId id="2761" r:id="rId8"/>
    <p:sldId id="2590" r:id="rId9"/>
    <p:sldId id="2621" r:id="rId10"/>
    <p:sldId id="2808" r:id="rId11"/>
    <p:sldId id="2807" r:id="rId12"/>
    <p:sldId id="2672" r:id="rId13"/>
    <p:sldId id="2809" r:id="rId14"/>
    <p:sldId id="2813" r:id="rId15"/>
    <p:sldId id="2812" r:id="rId16"/>
    <p:sldId id="2817" r:id="rId17"/>
    <p:sldId id="2816" r:id="rId18"/>
    <p:sldId id="2821" r:id="rId19"/>
    <p:sldId id="280" r:id="rId2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29" userDrawn="1">
          <p15:clr>
            <a:srgbClr val="A4A3A4"/>
          </p15:clr>
        </p15:guide>
        <p15:guide id="2" pos="3901" userDrawn="1">
          <p15:clr>
            <a:srgbClr val="A4A3A4"/>
          </p15:clr>
        </p15:guide>
        <p15:guide id="3" orient="horz" pos="2686" userDrawn="1">
          <p15:clr>
            <a:srgbClr val="A4A3A4"/>
          </p15:clr>
        </p15:guide>
        <p15:guide id="4" orient="horz" pos="509" userDrawn="1">
          <p15:clr>
            <a:srgbClr val="A4A3A4"/>
          </p15:clr>
        </p15:guide>
        <p15:guide id="5" pos="272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19D2257-6C69-DADC-1B95-25E85DF2C8BA}" name="Kristina Närman" initials="KN" userId="a1d98e041b18d12a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2F44"/>
    <a:srgbClr val="99B3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Format med tema 1 - dekorfärg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Format med tema 1 - dekorfärg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Format med tema 1 - dekorfärg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27102A9-8310-4765-A935-A1911B00CA55}" styleName="Ljust format 1 - Dekorfärg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2833802-FEF1-4C79-8D5D-14CF1EAF98D9}" styleName="Ljust format 2 - Dekorfärg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just format 1 - Dekorfär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just format 3 - Dekorfärg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llanmörkt format 4 - Dekorfärg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llanmörkt format 4 - Dekorfärg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Mellanmörkt format 4 - Dekorfärg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DA37D80-6434-44D0-A028-1B22A696006F}" styleName="Ljust format 3 - Dekorfärg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just format 3 - Dekorfärg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llanmörkt format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520" y="56"/>
      </p:cViewPr>
      <p:guideLst>
        <p:guide orient="horz" pos="1529"/>
        <p:guide pos="3901"/>
        <p:guide orient="horz" pos="2686"/>
        <p:guide orient="horz" pos="509"/>
        <p:guide pos="2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na-Marie Björklund" userId="f28437dd-8628-42fb-a0c3-8fe3ea8a54dd" providerId="ADAL" clId="{660781C0-3922-4A40-A163-E9FEBCBF21BC}"/>
    <pc:docChg chg="delSld modSld sldOrd">
      <pc:chgData name="Hanna-Marie Björklund" userId="f28437dd-8628-42fb-a0c3-8fe3ea8a54dd" providerId="ADAL" clId="{660781C0-3922-4A40-A163-E9FEBCBF21BC}" dt="2025-09-25T08:10:55.369" v="5" actId="47"/>
      <pc:docMkLst>
        <pc:docMk/>
      </pc:docMkLst>
      <pc:sldChg chg="del">
        <pc:chgData name="Hanna-Marie Björklund" userId="f28437dd-8628-42fb-a0c3-8fe3ea8a54dd" providerId="ADAL" clId="{660781C0-3922-4A40-A163-E9FEBCBF21BC}" dt="2025-09-25T08:10:27.576" v="0" actId="47"/>
        <pc:sldMkLst>
          <pc:docMk/>
          <pc:sldMk cId="2104176973" sldId="2811"/>
        </pc:sldMkLst>
      </pc:sldChg>
      <pc:sldChg chg="del">
        <pc:chgData name="Hanna-Marie Björklund" userId="f28437dd-8628-42fb-a0c3-8fe3ea8a54dd" providerId="ADAL" clId="{660781C0-3922-4A40-A163-E9FEBCBF21BC}" dt="2025-09-25T08:10:33.468" v="1" actId="47"/>
        <pc:sldMkLst>
          <pc:docMk/>
          <pc:sldMk cId="3062379029" sldId="2814"/>
        </pc:sldMkLst>
      </pc:sldChg>
      <pc:sldChg chg="del">
        <pc:chgData name="Hanna-Marie Björklund" userId="f28437dd-8628-42fb-a0c3-8fe3ea8a54dd" providerId="ADAL" clId="{660781C0-3922-4A40-A163-E9FEBCBF21BC}" dt="2025-09-25T08:10:48.310" v="2" actId="47"/>
        <pc:sldMkLst>
          <pc:docMk/>
          <pc:sldMk cId="3000319059" sldId="2819"/>
        </pc:sldMkLst>
      </pc:sldChg>
      <pc:sldChg chg="ord">
        <pc:chgData name="Hanna-Marie Björklund" userId="f28437dd-8628-42fb-a0c3-8fe3ea8a54dd" providerId="ADAL" clId="{660781C0-3922-4A40-A163-E9FEBCBF21BC}" dt="2025-09-25T08:10:49.459" v="4"/>
        <pc:sldMkLst>
          <pc:docMk/>
          <pc:sldMk cId="616044926" sldId="2821"/>
        </pc:sldMkLst>
      </pc:sldChg>
      <pc:sldChg chg="del">
        <pc:chgData name="Hanna-Marie Björklund" userId="f28437dd-8628-42fb-a0c3-8fe3ea8a54dd" providerId="ADAL" clId="{660781C0-3922-4A40-A163-E9FEBCBF21BC}" dt="2025-09-25T08:10:55.369" v="5" actId="47"/>
        <pc:sldMkLst>
          <pc:docMk/>
          <pc:sldMk cId="921964768" sldId="282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CB5DCC-5999-A54A-817A-AF3B9372139C}" type="datetimeFigureOut">
              <a:rPr lang="sv-SE" smtClean="0"/>
              <a:t>2025-09-25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516E0A-3BBD-7244-859B-097DA03B3B0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52544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16E0A-3BBD-7244-859B-097DA03B3B0B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7986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>
            <a:normAutofit/>
          </a:bodyPr>
          <a:lstStyle>
            <a:lvl1pPr algn="ctr">
              <a:defRPr sz="3000" b="1">
                <a:latin typeface="Century Gothic" panose="020B0502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>
                <a:latin typeface="Century Gothic" panose="020B0502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mall för underrubrikformat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935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>
            <a:normAutofit/>
          </a:bodyPr>
          <a:lstStyle>
            <a:lvl1pPr algn="ctr">
              <a:defRPr sz="3000" b="1">
                <a:latin typeface="Century Gothic" panose="020B0502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>
                <a:latin typeface="Century Gothic" panose="020B0502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mall för underrubrikformat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57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400"/>
            </a:lvl1pPr>
            <a:lvl2pPr>
              <a:spcBef>
                <a:spcPts val="0"/>
              </a:spcBef>
              <a:spcAft>
                <a:spcPts val="600"/>
              </a:spcAft>
              <a:defRPr sz="1100"/>
            </a:lvl2pPr>
            <a:lvl3pPr>
              <a:spcBef>
                <a:spcPts val="0"/>
              </a:spcBef>
              <a:spcAft>
                <a:spcPts val="600"/>
              </a:spcAft>
              <a:defRPr sz="800"/>
            </a:lvl3pPr>
            <a:lvl4pPr>
              <a:spcBef>
                <a:spcPts val="0"/>
              </a:spcBef>
              <a:spcAft>
                <a:spcPts val="600"/>
              </a:spcAft>
              <a:defRPr sz="800"/>
            </a:lvl4pPr>
            <a:lvl5pPr>
              <a:spcBef>
                <a:spcPts val="0"/>
              </a:spcBef>
              <a:spcAft>
                <a:spcPts val="600"/>
              </a:spcAft>
              <a:defRPr sz="8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4C31BF5-741D-5F46-874C-D0485AD572CF}" type="datetimeFigureOut">
              <a:rPr lang="sv-SE" smtClean="0"/>
              <a:t>2025-09-25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9F72553-889F-2647-B195-2AD624B7534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8801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innehål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941" y="1789449"/>
            <a:ext cx="8370749" cy="782301"/>
          </a:xfrm>
        </p:spPr>
        <p:txBody>
          <a:bodyPr/>
          <a:lstStyle>
            <a:lvl1pPr algn="ctr">
              <a:defRPr/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941" y="2571750"/>
            <a:ext cx="8370749" cy="1180443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4C31BF5-741D-5F46-874C-D0485AD572CF}" type="datetimeFigureOut">
              <a:rPr lang="sv-SE" smtClean="0"/>
              <a:t>2025-09-25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9F72553-889F-2647-B195-2AD624B7534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09358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4C31BF5-741D-5F46-874C-D0485AD572CF}" type="datetimeFigureOut">
              <a:rPr lang="sv-SE" smtClean="0"/>
              <a:t>2025-09-25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9F72553-889F-2647-B195-2AD624B7534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245157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4C31BF5-741D-5F46-874C-D0485AD572CF}" type="datetimeFigureOut">
              <a:rPr lang="sv-SE" smtClean="0"/>
              <a:t>2025-09-25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9F72553-889F-2647-B195-2AD624B7534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49713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4C31BF5-741D-5F46-874C-D0485AD572CF}" type="datetimeFigureOut">
              <a:rPr lang="sv-SE" smtClean="0"/>
              <a:t>2025-09-25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9F72553-889F-2647-B195-2AD624B7534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62647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4C31BF5-741D-5F46-874C-D0485AD572CF}" type="datetimeFigureOut">
              <a:rPr lang="sv-SE" smtClean="0"/>
              <a:t>2025-09-25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9F72553-889F-2647-B195-2AD624B7534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71076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4C31BF5-741D-5F46-874C-D0485AD572CF}" type="datetimeFigureOut">
              <a:rPr lang="sv-SE" smtClean="0"/>
              <a:t>2025-09-25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9F72553-889F-2647-B195-2AD624B7534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139676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4C31BF5-741D-5F46-874C-D0485AD572CF}" type="datetimeFigureOut">
              <a:rPr lang="sv-SE" smtClean="0"/>
              <a:t>2025-09-25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9F72553-889F-2647-B195-2AD624B7534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770153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4C31BF5-741D-5F46-874C-D0485AD572CF}" type="datetimeFigureOut">
              <a:rPr lang="sv-SE" smtClean="0"/>
              <a:t>2025-09-25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9F72553-889F-2647-B195-2AD624B7534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31600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Rubrikbild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>
            <a:normAutofit/>
          </a:bodyPr>
          <a:lstStyle>
            <a:lvl1pPr algn="ctr">
              <a:defRPr sz="3000" b="1">
                <a:latin typeface="Century Gothic" panose="020B0502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>
                <a:latin typeface="Century Gothic" panose="020B0502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mall för underrubrikformat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919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4C31BF5-741D-5F46-874C-D0485AD572CF}" type="datetimeFigureOut">
              <a:rPr lang="sv-SE" smtClean="0"/>
              <a:t>2025-09-25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9F72553-889F-2647-B195-2AD624B7534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0957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4C31BF5-741D-5F46-874C-D0485AD572CF}" type="datetimeFigureOut">
              <a:rPr lang="sv-SE" smtClean="0"/>
              <a:t>2025-09-25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9F72553-889F-2647-B195-2AD624B7534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44478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diagram 10">
            <a:extLst>
              <a:ext uri="{FF2B5EF4-FFF2-40B4-BE49-F238E27FC236}">
                <a16:creationId xmlns:a16="http://schemas.microsoft.com/office/drawing/2014/main" id="{620949E7-4665-1343-8AD9-70FCD8A9049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10622" y="1562102"/>
            <a:ext cx="5439966" cy="3157071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Lab Grotesque Black" pitchFamily="2" charset="0"/>
              </a:defRPr>
            </a:lvl1pPr>
          </a:lstStyle>
          <a:p>
            <a:endParaRPr lang="sv-SE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BA250B4-AD6D-9B46-AB29-98A3D7DF1D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0621" y="841288"/>
            <a:ext cx="5439965" cy="530313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2700" b="1" i="0">
                <a:latin typeface="Lab Grotesque Black" pitchFamily="2" charset="0"/>
              </a:defRPr>
            </a:lvl1pPr>
          </a:lstStyle>
          <a:p>
            <a:r>
              <a:rPr lang="sv-SE"/>
              <a:t>Här kan en rubrik skrivas</a:t>
            </a:r>
            <a:endParaRPr lang="en-US"/>
          </a:p>
        </p:txBody>
      </p:sp>
      <p:sp>
        <p:nvSpPr>
          <p:cNvPr id="9" name="Platshållare för datum 21">
            <a:extLst>
              <a:ext uri="{FF2B5EF4-FFF2-40B4-BE49-F238E27FC236}">
                <a16:creationId xmlns:a16="http://schemas.microsoft.com/office/drawing/2014/main" id="{6B44079D-3DAD-8F45-A831-F330F78A11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96885" y="83386"/>
            <a:ext cx="637516" cy="147632"/>
          </a:xfrm>
          <a:prstGeom prst="rect">
            <a:avLst/>
          </a:prstGeom>
        </p:spPr>
        <p:txBody>
          <a:bodyPr anchor="ctr"/>
          <a:lstStyle>
            <a:lvl1pPr>
              <a:defRPr sz="6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65773E32-0C08-E94E-9D45-85C7A4E9171F}" type="datetime1">
              <a:rPr lang="sv-SE" smtClean="0"/>
              <a:pPr/>
              <a:t>2025-09-25</a:t>
            </a:fld>
            <a:endParaRPr lang="sv-SE"/>
          </a:p>
        </p:txBody>
      </p:sp>
      <p:sp>
        <p:nvSpPr>
          <p:cNvPr id="17" name="Platshållare för bildnummer 23">
            <a:extLst>
              <a:ext uri="{FF2B5EF4-FFF2-40B4-BE49-F238E27FC236}">
                <a16:creationId xmlns:a16="http://schemas.microsoft.com/office/drawing/2014/main" id="{9730448C-5DEA-7C4E-9F1F-CD746849C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1763" y="87206"/>
            <a:ext cx="251023" cy="136920"/>
          </a:xfrm>
          <a:prstGeom prst="rect">
            <a:avLst/>
          </a:prstGeom>
        </p:spPr>
        <p:txBody>
          <a:bodyPr anchor="ctr"/>
          <a:lstStyle>
            <a:lvl1pPr>
              <a:defRPr sz="6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704530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Jämförelse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0486" y="787833"/>
            <a:ext cx="7886700" cy="545663"/>
          </a:xfrm>
          <a:prstGeom prst="rect">
            <a:avLst/>
          </a:prstGeom>
        </p:spPr>
        <p:txBody>
          <a:bodyPr anchor="ctr"/>
          <a:lstStyle>
            <a:lvl1pPr>
              <a:defRPr sz="2700" b="1" i="0">
                <a:latin typeface="Lab Grotesque Black" pitchFamily="2" charset="0"/>
              </a:defRPr>
            </a:lvl1pPr>
          </a:lstStyle>
          <a:p>
            <a:r>
              <a:rPr lang="sv-SE"/>
              <a:t>Här kan en rubrik skrivas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0486" y="1742314"/>
            <a:ext cx="3651250" cy="261335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Lab Grotesque Black" pitchFamily="2" charset="0"/>
              </a:defRPr>
            </a:lvl1pPr>
            <a:lvl2pPr>
              <a:defRPr b="1" i="0">
                <a:latin typeface="Lab Grotesque Black" pitchFamily="2" charset="77"/>
              </a:defRPr>
            </a:lvl2pPr>
            <a:lvl3pPr>
              <a:defRPr b="1" i="0">
                <a:latin typeface="Lab Grotesque Black" pitchFamily="2" charset="77"/>
              </a:defRPr>
            </a:lvl3pPr>
            <a:lvl4pPr>
              <a:defRPr b="1" i="0">
                <a:latin typeface="Lab Grotesque Black" pitchFamily="2" charset="77"/>
              </a:defRPr>
            </a:lvl4pPr>
            <a:lvl5pPr>
              <a:defRPr b="1" i="0">
                <a:latin typeface="Lab Grotesque Black" pitchFamily="2" charset="77"/>
              </a:defRPr>
            </a:lvl5pPr>
          </a:lstStyle>
          <a:p>
            <a:pPr lvl="0"/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4102" y="1742314"/>
            <a:ext cx="3651250" cy="261335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Lab Grotesque Black" pitchFamily="2" charset="0"/>
              </a:defRPr>
            </a:lvl1pPr>
            <a:lvl2pPr>
              <a:defRPr b="1" i="0">
                <a:latin typeface="Lab Grotesque Black" pitchFamily="2" charset="77"/>
              </a:defRPr>
            </a:lvl2pPr>
            <a:lvl3pPr>
              <a:defRPr b="1" i="0">
                <a:latin typeface="Lab Grotesque Black" pitchFamily="2" charset="77"/>
              </a:defRPr>
            </a:lvl3pPr>
            <a:lvl4pPr>
              <a:defRPr b="1" i="0">
                <a:latin typeface="Lab Grotesque Black" pitchFamily="2" charset="77"/>
              </a:defRPr>
            </a:lvl4pPr>
            <a:lvl5pPr>
              <a:defRPr b="1" i="0">
                <a:latin typeface="Lab Grotesque Black" pitchFamily="2" charset="77"/>
              </a:defRPr>
            </a:lvl5pPr>
          </a:lstStyle>
          <a:p>
            <a:pPr lvl="0"/>
            <a:r>
              <a:rPr lang="sv-SE"/>
              <a:t>Klicka här för att ändra format</a:t>
            </a:r>
            <a:endParaRPr lang="en-US"/>
          </a:p>
        </p:txBody>
      </p:sp>
      <p:cxnSp>
        <p:nvCxnSpPr>
          <p:cNvPr id="13" name="Rak 12">
            <a:extLst>
              <a:ext uri="{FF2B5EF4-FFF2-40B4-BE49-F238E27FC236}">
                <a16:creationId xmlns:a16="http://schemas.microsoft.com/office/drawing/2014/main" id="{921BC6B0-5B2A-714F-B0C5-C5C53F335BDB}"/>
              </a:ext>
            </a:extLst>
          </p:cNvPr>
          <p:cNvCxnSpPr/>
          <p:nvPr userDrawn="1"/>
        </p:nvCxnSpPr>
        <p:spPr>
          <a:xfrm>
            <a:off x="4538436" y="1742314"/>
            <a:ext cx="0" cy="261335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latshållare för datum 21">
            <a:extLst>
              <a:ext uri="{FF2B5EF4-FFF2-40B4-BE49-F238E27FC236}">
                <a16:creationId xmlns:a16="http://schemas.microsoft.com/office/drawing/2014/main" id="{69EC6F15-9A3E-6D44-8B7F-B342AC3B19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96885" y="83386"/>
            <a:ext cx="637516" cy="147632"/>
          </a:xfrm>
          <a:prstGeom prst="rect">
            <a:avLst/>
          </a:prstGeom>
        </p:spPr>
        <p:txBody>
          <a:bodyPr anchor="ctr"/>
          <a:lstStyle>
            <a:lvl1pPr>
              <a:defRPr sz="6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8991A168-6131-E444-B73E-DFB9CB900E85}" type="datetime1">
              <a:rPr lang="sv-SE" smtClean="0"/>
              <a:pPr/>
              <a:t>2025-09-25</a:t>
            </a:fld>
            <a:endParaRPr lang="sv-SE"/>
          </a:p>
        </p:txBody>
      </p:sp>
      <p:sp>
        <p:nvSpPr>
          <p:cNvPr id="15" name="Platshållare för bildnummer 23">
            <a:extLst>
              <a:ext uri="{FF2B5EF4-FFF2-40B4-BE49-F238E27FC236}">
                <a16:creationId xmlns:a16="http://schemas.microsoft.com/office/drawing/2014/main" id="{DAED7498-0DC0-2446-B6A8-C6513EBC5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1763" y="87206"/>
            <a:ext cx="251023" cy="136920"/>
          </a:xfrm>
          <a:prstGeom prst="rect">
            <a:avLst/>
          </a:prstGeom>
        </p:spPr>
        <p:txBody>
          <a:bodyPr anchor="ctr"/>
          <a:lstStyle>
            <a:lvl1pPr>
              <a:defRPr sz="6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92100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tabell 2">
            <a:extLst>
              <a:ext uri="{FF2B5EF4-FFF2-40B4-BE49-F238E27FC236}">
                <a16:creationId xmlns:a16="http://schemas.microsoft.com/office/drawing/2014/main" id="{1F8B1893-59C0-B840-A4B7-7B6E60D20BDD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615555" y="1562100"/>
            <a:ext cx="7243763" cy="3224204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Lab Grotesque Black" pitchFamily="2" charset="0"/>
              </a:defRPr>
            </a:lvl1pPr>
          </a:lstStyle>
          <a:p>
            <a:endParaRPr lang="sv-SE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0624FCD-7ED9-944E-97CF-1245E9D72E4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5157" y="841288"/>
            <a:ext cx="5439965" cy="530313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2700" b="1" i="0">
                <a:latin typeface="Lab Grotesque Black" pitchFamily="2" charset="0"/>
              </a:defRPr>
            </a:lvl1pPr>
          </a:lstStyle>
          <a:p>
            <a:r>
              <a:rPr lang="sv-SE"/>
              <a:t>Här kan en rubrik skrivas</a:t>
            </a:r>
            <a:endParaRPr lang="en-US"/>
          </a:p>
        </p:txBody>
      </p:sp>
      <p:sp>
        <p:nvSpPr>
          <p:cNvPr id="9" name="Platshållare för datum 21">
            <a:extLst>
              <a:ext uri="{FF2B5EF4-FFF2-40B4-BE49-F238E27FC236}">
                <a16:creationId xmlns:a16="http://schemas.microsoft.com/office/drawing/2014/main" id="{1EFBD00A-88C3-5A4B-9C02-AA7E0A43F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96885" y="83386"/>
            <a:ext cx="637516" cy="147632"/>
          </a:xfrm>
          <a:prstGeom prst="rect">
            <a:avLst/>
          </a:prstGeom>
        </p:spPr>
        <p:txBody>
          <a:bodyPr anchor="ctr"/>
          <a:lstStyle>
            <a:lvl1pPr>
              <a:defRPr sz="6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DB10DFCC-6A86-5649-BBD1-3E44B80C4D91}" type="datetime1">
              <a:rPr lang="sv-SE" smtClean="0"/>
              <a:pPr/>
              <a:t>2025-09-25</a:t>
            </a:fld>
            <a:endParaRPr lang="sv-SE"/>
          </a:p>
        </p:txBody>
      </p:sp>
      <p:sp>
        <p:nvSpPr>
          <p:cNvPr id="11" name="Platshållare för bildnummer 23">
            <a:extLst>
              <a:ext uri="{FF2B5EF4-FFF2-40B4-BE49-F238E27FC236}">
                <a16:creationId xmlns:a16="http://schemas.microsoft.com/office/drawing/2014/main" id="{E8B8B375-2B3B-2A4A-A8D3-64D813F0B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1763" y="87206"/>
            <a:ext cx="251023" cy="136920"/>
          </a:xfrm>
          <a:prstGeom prst="rect">
            <a:avLst/>
          </a:prstGeom>
        </p:spPr>
        <p:txBody>
          <a:bodyPr anchor="ctr"/>
          <a:lstStyle>
            <a:lvl1pPr>
              <a:defRPr sz="6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8807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agram_hög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diagram 4"/>
          <p:cNvSpPr>
            <a:spLocks noGrp="1"/>
          </p:cNvSpPr>
          <p:nvPr>
            <p:ph type="chart" sz="quarter" idx="15"/>
          </p:nvPr>
        </p:nvSpPr>
        <p:spPr>
          <a:xfrm>
            <a:off x="250825" y="1491629"/>
            <a:ext cx="4216400" cy="33756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Calibri Regular" charset="0"/>
                <a:cs typeface="Calibri Regular" charset="0"/>
              </a:defRPr>
            </a:lvl1pPr>
          </a:lstStyle>
          <a:p>
            <a:r>
              <a:rPr lang="sv-SE"/>
              <a:t>Klicka på ikonen för att lägga till ett diagram</a:t>
            </a:r>
          </a:p>
        </p:txBody>
      </p:sp>
      <p:sp>
        <p:nvSpPr>
          <p:cNvPr id="12" name="Platshållare för text 3"/>
          <p:cNvSpPr>
            <a:spLocks noGrp="1"/>
          </p:cNvSpPr>
          <p:nvPr>
            <p:ph type="body" sz="quarter" idx="16" hasCustomPrompt="1"/>
          </p:nvPr>
        </p:nvSpPr>
        <p:spPr>
          <a:xfrm>
            <a:off x="4686301" y="1491630"/>
            <a:ext cx="4206874" cy="2142086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None/>
              <a:defRPr sz="1050" b="0" i="0" baseline="0">
                <a:solidFill>
                  <a:schemeClr val="tx1"/>
                </a:solidFill>
                <a:latin typeface="Calibri Regular" charset="0"/>
                <a:cs typeface="Calibri Regular" charset="0"/>
              </a:defRPr>
            </a:lvl2pPr>
            <a:lvl3pPr marL="390525" indent="-257175">
              <a:buFont typeface="Times New Roman" panose="02020603050405020304" pitchFamily="18" charset="0"/>
              <a:buChar char="‒"/>
              <a:defRPr sz="105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0" indent="0">
              <a:buFontTx/>
              <a:buNone/>
              <a:defRPr lang="sv-SE" sz="75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675085" indent="-276225">
              <a:buFont typeface="Wingdings" panose="05000000000000000000" pitchFamily="2" charset="2"/>
              <a:buChar char="§"/>
              <a:defRPr lang="sv-SE" sz="105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</a:lstStyle>
          <a:p>
            <a:pPr lvl="1"/>
            <a:r>
              <a:rPr lang="sv-SE"/>
              <a:t>Text</a:t>
            </a:r>
          </a:p>
        </p:txBody>
      </p:sp>
      <p:sp>
        <p:nvSpPr>
          <p:cNvPr id="13" name="Platshållare för text 3"/>
          <p:cNvSpPr>
            <a:spLocks noGrp="1"/>
          </p:cNvSpPr>
          <p:nvPr>
            <p:ph type="body" sz="quarter" idx="17" hasCustomPrompt="1"/>
          </p:nvPr>
        </p:nvSpPr>
        <p:spPr>
          <a:xfrm>
            <a:off x="4686301" y="3705367"/>
            <a:ext cx="4206874" cy="1026972"/>
          </a:xfrm>
          <a:prstGeom prst="rect">
            <a:avLst/>
          </a:prstGeom>
          <a:solidFill>
            <a:srgbClr val="BBE0DF"/>
          </a:solidFill>
        </p:spPr>
        <p:txBody>
          <a:bodyPr anchor="ctr"/>
          <a:lstStyle>
            <a:lvl1pPr marL="0" indent="0">
              <a:buNone/>
              <a:defRPr sz="105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spcBef>
                <a:spcPts val="0"/>
              </a:spcBef>
              <a:buNone/>
              <a:defRPr sz="1050" b="0" i="0" baseline="0">
                <a:solidFill>
                  <a:schemeClr val="tx1"/>
                </a:solidFill>
                <a:latin typeface="Calibri Regular" charset="0"/>
                <a:cs typeface="Calibri Regular" charset="0"/>
              </a:defRPr>
            </a:lvl2pPr>
            <a:lvl3pPr marL="390525" indent="-257175">
              <a:buFont typeface="Times New Roman" panose="02020603050405020304" pitchFamily="18" charset="0"/>
              <a:buChar char="‒"/>
              <a:defRPr sz="105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0" indent="0">
              <a:buFontTx/>
              <a:buNone/>
              <a:defRPr lang="sv-SE" sz="75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675085" indent="-276225">
              <a:buFont typeface="Wingdings" panose="05000000000000000000" pitchFamily="2" charset="2"/>
              <a:buChar char="§"/>
              <a:defRPr lang="sv-SE" sz="105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</a:lstStyle>
          <a:p>
            <a:pPr lvl="1"/>
            <a:r>
              <a:rPr lang="sv-SE"/>
              <a:t>Slutsats</a:t>
            </a:r>
          </a:p>
        </p:txBody>
      </p:sp>
      <p:sp>
        <p:nvSpPr>
          <p:cNvPr id="14" name="Rubrik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3999" cy="941696"/>
          </a:xfrm>
          <a:prstGeom prst="rect">
            <a:avLst/>
          </a:prstGeom>
        </p:spPr>
        <p:txBody>
          <a:bodyPr lIns="251999" tIns="360000" rIns="251999" anchor="ctr"/>
          <a:lstStyle>
            <a:lvl1pPr algn="l">
              <a:tabLst>
                <a:tab pos="133350" algn="l"/>
              </a:tabLst>
              <a:defRPr sz="2700" b="1" i="0" baseline="0">
                <a:latin typeface="Calibri Regular" charset="0"/>
                <a:cs typeface="Calibri Regular" charset="0"/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17" name="Platshållare för text 3"/>
          <p:cNvSpPr>
            <a:spLocks noGrp="1"/>
          </p:cNvSpPr>
          <p:nvPr>
            <p:ph type="body" sz="quarter" idx="14" hasCustomPrompt="1"/>
          </p:nvPr>
        </p:nvSpPr>
        <p:spPr>
          <a:xfrm>
            <a:off x="250825" y="954333"/>
            <a:ext cx="4321176" cy="537297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sz="105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spcBef>
                <a:spcPts val="0"/>
              </a:spcBef>
              <a:buNone/>
              <a:defRPr sz="1050" b="0" i="0" baseline="0">
                <a:solidFill>
                  <a:schemeClr val="tx1"/>
                </a:solidFill>
                <a:latin typeface="Calibri Regular" charset="0"/>
                <a:cs typeface="Calibri Regular" charset="0"/>
              </a:defRPr>
            </a:lvl2pPr>
            <a:lvl3pPr marL="390525" indent="-257175">
              <a:buFont typeface="Times New Roman" panose="02020603050405020304" pitchFamily="18" charset="0"/>
              <a:buChar char="‒"/>
              <a:defRPr sz="105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0" indent="0">
              <a:buFontTx/>
              <a:buNone/>
              <a:defRPr lang="sv-SE" sz="75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675085" indent="-276225">
              <a:buFont typeface="Wingdings" panose="05000000000000000000" pitchFamily="2" charset="2"/>
              <a:buChar char="§"/>
              <a:defRPr lang="sv-SE" sz="105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</a:lstStyle>
          <a:p>
            <a:pPr lvl="1"/>
            <a:r>
              <a:rPr lang="sv-SE"/>
              <a:t>FRÅGA:</a:t>
            </a:r>
          </a:p>
        </p:txBody>
      </p:sp>
    </p:spTree>
    <p:extLst>
      <p:ext uri="{BB962C8B-B14F-4D97-AF65-F5344CB8AC3E}">
        <p14:creationId xmlns:p14="http://schemas.microsoft.com/office/powerpoint/2010/main" val="3988759437"/>
      </p:ext>
    </p:extLst>
  </p:cSld>
  <p:clrMapOvr>
    <a:masterClrMapping/>
  </p:clrMapOvr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tshållare för text 44"/>
          <p:cNvSpPr>
            <a:spLocks noGrp="1"/>
          </p:cNvSpPr>
          <p:nvPr>
            <p:ph type="body" sz="quarter" idx="11"/>
          </p:nvPr>
        </p:nvSpPr>
        <p:spPr>
          <a:xfrm>
            <a:off x="250825" y="987574"/>
            <a:ext cx="4307528" cy="3743452"/>
          </a:xfrm>
          <a:prstGeom prst="rect">
            <a:avLst/>
          </a:prstGeom>
        </p:spPr>
        <p:txBody>
          <a:bodyPr lIns="0"/>
          <a:lstStyle>
            <a:lvl1pPr marL="257175" indent="-257175">
              <a:buClr>
                <a:schemeClr val="accent6"/>
              </a:buClr>
              <a:buFont typeface="Wingdings" pitchFamily="2" charset="2"/>
              <a:buChar char="§"/>
              <a:defRPr sz="1350" b="0" i="0">
                <a:latin typeface="Calibri Regular" charset="0"/>
                <a:cs typeface="Calibri Regular" charset="0"/>
              </a:defRPr>
            </a:lvl1pPr>
            <a:lvl2pPr>
              <a:defRPr sz="1050" b="0" i="0">
                <a:latin typeface="Calibri Regular" charset="0"/>
                <a:cs typeface="Calibri Regular" charset="0"/>
              </a:defRPr>
            </a:lvl2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sp>
        <p:nvSpPr>
          <p:cNvPr id="50" name="Rubrik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3999" cy="941696"/>
          </a:xfrm>
          <a:prstGeom prst="rect">
            <a:avLst/>
          </a:prstGeom>
        </p:spPr>
        <p:txBody>
          <a:bodyPr lIns="251999" tIns="360000" rIns="251999" anchor="ctr"/>
          <a:lstStyle>
            <a:lvl1pPr algn="l">
              <a:tabLst>
                <a:tab pos="133350" algn="l"/>
              </a:tabLst>
              <a:defRPr sz="2700" b="1" i="0" baseline="0">
                <a:latin typeface="Calibri Regular" charset="0"/>
                <a:cs typeface="Calibri Regular" charset="0"/>
              </a:defRPr>
            </a:lvl1pPr>
          </a:lstStyle>
          <a:p>
            <a:r>
              <a:rPr lang="sv-SE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659104541"/>
      </p:ext>
    </p:extLst>
  </p:cSld>
  <p:clrMapOvr>
    <a:masterClrMapping/>
  </p:clrMapOvr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Rubrikbild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>
            <a:normAutofit/>
          </a:bodyPr>
          <a:lstStyle>
            <a:lvl1pPr algn="ctr">
              <a:defRPr sz="3000" b="1">
                <a:latin typeface="Century Gothic" panose="020B0502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>
                <a:latin typeface="Century Gothic" panose="020B0502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mall för underrubrikformat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512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Rubrikbild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>
            <a:normAutofit/>
          </a:bodyPr>
          <a:lstStyle>
            <a:lvl1pPr algn="ctr">
              <a:defRPr sz="3000" b="1">
                <a:latin typeface="Century Gothic" panose="020B0502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>
                <a:latin typeface="Century Gothic" panose="020B0502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mall för underrubrikformat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667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Rubrikbild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>
            <a:normAutofit/>
          </a:bodyPr>
          <a:lstStyle>
            <a:lvl1pPr algn="ctr">
              <a:defRPr sz="3000" b="1">
                <a:latin typeface="Century Gothic" panose="020B0502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>
                <a:latin typeface="Century Gothic" panose="020B0502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mall för underrubrikformat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90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Rubrikbild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>
            <a:normAutofit/>
          </a:bodyPr>
          <a:lstStyle>
            <a:lvl1pPr algn="ctr">
              <a:defRPr sz="30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mall för underrubrikformat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116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Rubrikbild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>
            <a:normAutofit/>
          </a:bodyPr>
          <a:lstStyle>
            <a:lvl1pPr algn="ctr">
              <a:defRPr sz="3000" b="1">
                <a:latin typeface="Century Gothic" panose="020B0502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>
                <a:latin typeface="Century Gothic" panose="020B0502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mall för underrubrikformat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302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Rubrikbild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>
            <a:normAutofit/>
          </a:bodyPr>
          <a:lstStyle>
            <a:lvl1pPr algn="ctr">
              <a:defRPr sz="3000" b="1">
                <a:latin typeface="Century Gothic" panose="020B0502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>
                <a:latin typeface="Century Gothic" panose="020B0502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mall för underrubrikformat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098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Rubrikbild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>
            <a:normAutofit/>
          </a:bodyPr>
          <a:lstStyle>
            <a:lvl1pPr algn="ctr">
              <a:defRPr sz="30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mall för underrubrikformat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368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5941" y="273844"/>
            <a:ext cx="8370749" cy="7823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5941" y="1056145"/>
            <a:ext cx="8370749" cy="35765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A38679B5-27FB-DDCC-8E01-D5634993D870}"/>
              </a:ext>
            </a:extLst>
          </p:cNvPr>
          <p:cNvGrpSpPr/>
          <p:nvPr userDrawn="1"/>
        </p:nvGrpSpPr>
        <p:grpSpPr>
          <a:xfrm>
            <a:off x="0" y="4051129"/>
            <a:ext cx="9144000" cy="1092372"/>
            <a:chOff x="0" y="4051129"/>
            <a:chExt cx="9144000" cy="1092372"/>
          </a:xfrm>
        </p:grpSpPr>
        <p:sp>
          <p:nvSpPr>
            <p:cNvPr id="20" name="Frihandsfigur 19">
              <a:extLst>
                <a:ext uri="{FF2B5EF4-FFF2-40B4-BE49-F238E27FC236}">
                  <a16:creationId xmlns:a16="http://schemas.microsoft.com/office/drawing/2014/main" id="{8F2E869A-7D7C-1210-4E68-EAA1B592E016}"/>
                </a:ext>
              </a:extLst>
            </p:cNvPr>
            <p:cNvSpPr/>
            <p:nvPr userDrawn="1"/>
          </p:nvSpPr>
          <p:spPr>
            <a:xfrm>
              <a:off x="0" y="4051129"/>
              <a:ext cx="9144000" cy="1092371"/>
            </a:xfrm>
            <a:custGeom>
              <a:avLst/>
              <a:gdLst>
                <a:gd name="connsiteX0" fmla="*/ 0 w 9248327"/>
                <a:gd name="connsiteY0" fmla="*/ 668924 h 1092371"/>
                <a:gd name="connsiteX1" fmla="*/ 0 w 9248327"/>
                <a:gd name="connsiteY1" fmla="*/ 668924 h 1092371"/>
                <a:gd name="connsiteX2" fmla="*/ 0 w 9248327"/>
                <a:gd name="connsiteY2" fmla="*/ 1092371 h 1092371"/>
                <a:gd name="connsiteX3" fmla="*/ 9248327 w 9248327"/>
                <a:gd name="connsiteY3" fmla="*/ 1092371 h 1092371"/>
                <a:gd name="connsiteX4" fmla="*/ 9248327 w 9248327"/>
                <a:gd name="connsiteY4" fmla="*/ 0 h 1092371"/>
                <a:gd name="connsiteX5" fmla="*/ 0 w 9248327"/>
                <a:gd name="connsiteY5" fmla="*/ 668924 h 109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48327" h="1092371">
                  <a:moveTo>
                    <a:pt x="0" y="668924"/>
                  </a:moveTo>
                  <a:lnTo>
                    <a:pt x="0" y="668924"/>
                  </a:lnTo>
                  <a:lnTo>
                    <a:pt x="0" y="1092371"/>
                  </a:lnTo>
                  <a:lnTo>
                    <a:pt x="9248327" y="1092371"/>
                  </a:lnTo>
                  <a:lnTo>
                    <a:pt x="9248327" y="0"/>
                  </a:lnTo>
                  <a:lnTo>
                    <a:pt x="0" y="66892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8" name="Frihandsfigur 17">
              <a:extLst>
                <a:ext uri="{FF2B5EF4-FFF2-40B4-BE49-F238E27FC236}">
                  <a16:creationId xmlns:a16="http://schemas.microsoft.com/office/drawing/2014/main" id="{0866D446-359C-1F5B-389D-61157BF57BE7}"/>
                </a:ext>
              </a:extLst>
            </p:cNvPr>
            <p:cNvSpPr/>
            <p:nvPr userDrawn="1"/>
          </p:nvSpPr>
          <p:spPr>
            <a:xfrm>
              <a:off x="7228449" y="4307645"/>
              <a:ext cx="1559610" cy="835856"/>
            </a:xfrm>
            <a:custGeom>
              <a:avLst/>
              <a:gdLst>
                <a:gd name="connsiteX0" fmla="*/ 2976403 w 2976403"/>
                <a:gd name="connsiteY0" fmla="*/ 2141782 h 2141782"/>
                <a:gd name="connsiteX1" fmla="*/ 2976403 w 2976403"/>
                <a:gd name="connsiteY1" fmla="*/ 607554 h 2141782"/>
                <a:gd name="connsiteX2" fmla="*/ 0 w 2976403"/>
                <a:gd name="connsiteY2" fmla="*/ 0 h 2141782"/>
                <a:gd name="connsiteX3" fmla="*/ 0 w 2976403"/>
                <a:gd name="connsiteY3" fmla="*/ 2129508 h 2141782"/>
                <a:gd name="connsiteX4" fmla="*/ 2976403 w 2976403"/>
                <a:gd name="connsiteY4" fmla="*/ 2141782 h 214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6403" h="2141782">
                  <a:moveTo>
                    <a:pt x="2976403" y="2141782"/>
                  </a:moveTo>
                  <a:lnTo>
                    <a:pt x="2976403" y="607554"/>
                  </a:lnTo>
                  <a:lnTo>
                    <a:pt x="0" y="0"/>
                  </a:lnTo>
                  <a:lnTo>
                    <a:pt x="0" y="2129508"/>
                  </a:lnTo>
                  <a:lnTo>
                    <a:pt x="2976403" y="214178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22" name="Bildobjekt 21">
              <a:extLst>
                <a:ext uri="{FF2B5EF4-FFF2-40B4-BE49-F238E27FC236}">
                  <a16:creationId xmlns:a16="http://schemas.microsoft.com/office/drawing/2014/main" id="{0026AAE5-1947-49F8-93CD-058200652E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79595" y="4770030"/>
              <a:ext cx="1190647" cy="199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9678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768" r:id="rId8"/>
    <p:sldLayoutId id="2147483683" r:id="rId9"/>
    <p:sldLayoutId id="2147483672" r:id="rId10"/>
    <p:sldLayoutId id="2147483759" r:id="rId11"/>
    <p:sldLayoutId id="2147483673" r:id="rId12"/>
    <p:sldLayoutId id="2147483760" r:id="rId13"/>
    <p:sldLayoutId id="2147483761" r:id="rId14"/>
    <p:sldLayoutId id="2147483762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3"/>
        </a:buClr>
        <a:buFont typeface="Systemtypsnitt normalt"/>
        <a:buChar char="–"/>
        <a:defRPr sz="16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3"/>
        </a:buClr>
        <a:buFont typeface="Systemtypsnitt normalt"/>
        <a:buChar char="–"/>
        <a:defRPr sz="13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3"/>
        </a:buClr>
        <a:buFont typeface="Systemtypsnitt normalt"/>
        <a:buChar char="–"/>
        <a:defRPr sz="1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Rak 6">
            <a:extLst>
              <a:ext uri="{FF2B5EF4-FFF2-40B4-BE49-F238E27FC236}">
                <a16:creationId xmlns:a16="http://schemas.microsoft.com/office/drawing/2014/main" id="{9ED33720-8F88-E840-A341-39B8505B5E34}"/>
              </a:ext>
            </a:extLst>
          </p:cNvPr>
          <p:cNvCxnSpPr/>
          <p:nvPr userDrawn="1"/>
        </p:nvCxnSpPr>
        <p:spPr>
          <a:xfrm>
            <a:off x="250116" y="328787"/>
            <a:ext cx="8592671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Bildobjekt 7">
            <a:extLst>
              <a:ext uri="{FF2B5EF4-FFF2-40B4-BE49-F238E27FC236}">
                <a16:creationId xmlns:a16="http://schemas.microsoft.com/office/drawing/2014/main" id="{AED2A12B-9786-7C4E-8002-25B6656DE9B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250116" y="78025"/>
            <a:ext cx="1081060" cy="147633"/>
          </a:xfrm>
          <a:prstGeom prst="rect">
            <a:avLst/>
          </a:prstGeom>
        </p:spPr>
      </p:pic>
      <p:sp>
        <p:nvSpPr>
          <p:cNvPr id="9" name="Platshållare för rubrik 1">
            <a:extLst>
              <a:ext uri="{FF2B5EF4-FFF2-40B4-BE49-F238E27FC236}">
                <a16:creationId xmlns:a16="http://schemas.microsoft.com/office/drawing/2014/main" id="{1F32B7CF-E367-244E-9278-7FB560BE3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82228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21">
            <a:extLst>
              <a:ext uri="{FF2B5EF4-FFF2-40B4-BE49-F238E27FC236}">
                <a16:creationId xmlns:a16="http://schemas.microsoft.com/office/drawing/2014/main" id="{F3F76584-490E-3949-9B65-EE0FA049A9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896885" y="83386"/>
            <a:ext cx="637516" cy="147632"/>
          </a:xfrm>
          <a:prstGeom prst="rect">
            <a:avLst/>
          </a:prstGeom>
        </p:spPr>
        <p:txBody>
          <a:bodyPr anchor="ctr"/>
          <a:lstStyle>
            <a:lvl1pPr algn="r">
              <a:defRPr sz="6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CF0C2AF8-CF07-F84C-9A4A-79F6D3437CF6}" type="datetime1">
              <a:rPr lang="sv-SE" smtClean="0"/>
              <a:pPr/>
              <a:t>2025-09-25</a:t>
            </a:fld>
            <a:endParaRPr lang="sv-SE"/>
          </a:p>
        </p:txBody>
      </p:sp>
      <p:sp>
        <p:nvSpPr>
          <p:cNvPr id="12" name="Platshållare för bildnummer 23">
            <a:extLst>
              <a:ext uri="{FF2B5EF4-FFF2-40B4-BE49-F238E27FC236}">
                <a16:creationId xmlns:a16="http://schemas.microsoft.com/office/drawing/2014/main" id="{8A633FA7-5050-1247-AC72-E25ACC64F2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1763" y="87206"/>
            <a:ext cx="251023" cy="136920"/>
          </a:xfrm>
          <a:prstGeom prst="rect">
            <a:avLst/>
          </a:prstGeom>
        </p:spPr>
        <p:txBody>
          <a:bodyPr anchor="ctr"/>
          <a:lstStyle>
            <a:lvl1pPr algn="r">
              <a:defRPr sz="600" b="0" i="0">
                <a:solidFill>
                  <a:schemeClr val="tx2"/>
                </a:solidFill>
                <a:latin typeface="Lab Grotesque" pitchFamily="2" charset="0"/>
              </a:defRPr>
            </a:lvl1pPr>
          </a:lstStyle>
          <a:p>
            <a:fld id="{B1B63437-8A26-BE43-AB46-80340C37E737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5756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Lab Grotesque Black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Lab Grotesque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Lab Grotesque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Lab Grotesque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b Grotesque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b Grotesqu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32" userDrawn="1">
          <p15:clr>
            <a:srgbClr val="F26B43"/>
          </p15:clr>
        </p15:guide>
        <p15:guide id="2" pos="380" userDrawn="1">
          <p15:clr>
            <a:srgbClr val="F26B43"/>
          </p15:clr>
        </p15:guide>
        <p15:guide id="3" pos="5363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8">
            <a:extLst>
              <a:ext uri="{FF2B5EF4-FFF2-40B4-BE49-F238E27FC236}">
                <a16:creationId xmlns:a16="http://schemas.microsoft.com/office/drawing/2014/main" id="{73CD7456-894B-8547-8CA8-95D69569A898}"/>
              </a:ext>
            </a:extLst>
          </p:cNvPr>
          <p:cNvSpPr/>
          <p:nvPr/>
        </p:nvSpPr>
        <p:spPr>
          <a:xfrm>
            <a:off x="0" y="4867275"/>
            <a:ext cx="9144001" cy="27622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5BA28219-9870-3E49-A9FC-6B12B6F6D496}"/>
              </a:ext>
            </a:extLst>
          </p:cNvPr>
          <p:cNvSpPr txBox="1">
            <a:spLocks/>
          </p:cNvSpPr>
          <p:nvPr/>
        </p:nvSpPr>
        <p:spPr>
          <a:xfrm>
            <a:off x="243354" y="4859421"/>
            <a:ext cx="630104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chemeClr val="tx1"/>
                </a:solidFill>
                <a:latin typeface="Times" panose="02020603050405020304" pitchFamily="18" charset="0"/>
                <a:ea typeface="+mn-ea"/>
                <a:cs typeface="Times" panose="02020603050405020304" pitchFamily="18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492A6A-7268-5C4D-913D-B61C9DE7F734}" type="slidenum">
              <a:rPr lang="en-US" sz="1200" smtClean="0"/>
              <a:pPr/>
              <a:t>‹#›</a:t>
            </a:fld>
            <a:endParaRPr lang="en-US" sz="1200"/>
          </a:p>
        </p:txBody>
      </p:sp>
      <p:sp>
        <p:nvSpPr>
          <p:cNvPr id="30" name="Date Placeholder 1">
            <a:extLst>
              <a:ext uri="{FF2B5EF4-FFF2-40B4-BE49-F238E27FC236}">
                <a16:creationId xmlns:a16="http://schemas.microsoft.com/office/drawing/2014/main" id="{A4D1BEBB-546B-4C43-92A4-CAFFDD195766}"/>
              </a:ext>
            </a:extLst>
          </p:cNvPr>
          <p:cNvSpPr txBox="1">
            <a:spLocks/>
          </p:cNvSpPr>
          <p:nvPr/>
        </p:nvSpPr>
        <p:spPr>
          <a:xfrm>
            <a:off x="638175" y="4867275"/>
            <a:ext cx="2421730" cy="2762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1300" b="0" i="0" kern="1200">
                <a:solidFill>
                  <a:schemeClr val="tx1"/>
                </a:solidFill>
                <a:latin typeface="Calibri Regular" charset="0"/>
                <a:ea typeface="Calibri" charset="0"/>
                <a:cs typeface="Calibri Regular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50" spc="38">
                <a:solidFill>
                  <a:prstClr val="white"/>
                </a:solidFill>
                <a:latin typeface="Calibri" charset="0"/>
                <a:ea typeface="Calibri" charset="0"/>
                <a:cs typeface="Calibri" charset="0"/>
              </a:rPr>
              <a:t>© Novus 2024. All rights reserved. </a:t>
            </a:r>
            <a:endParaRPr lang="sv-SE" sz="1050" spc="38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1" name="Date Placeholder 1">
            <a:extLst>
              <a:ext uri="{FF2B5EF4-FFF2-40B4-BE49-F238E27FC236}">
                <a16:creationId xmlns:a16="http://schemas.microsoft.com/office/drawing/2014/main" id="{BFD79015-0BCD-8548-9DFC-6B62E6EEB634}"/>
              </a:ext>
            </a:extLst>
          </p:cNvPr>
          <p:cNvSpPr txBox="1">
            <a:spLocks/>
          </p:cNvSpPr>
          <p:nvPr/>
        </p:nvSpPr>
        <p:spPr>
          <a:xfrm>
            <a:off x="3505200" y="4867275"/>
            <a:ext cx="2133600" cy="2762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1050" b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novus.se</a:t>
            </a:r>
            <a:endParaRPr lang="en-US" sz="1050" b="1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DEDD11D6-13DA-B742-B19D-7A6183C7C040}"/>
              </a:ext>
            </a:extLst>
          </p:cNvPr>
          <p:cNvSpPr txBox="1">
            <a:spLocks/>
          </p:cNvSpPr>
          <p:nvPr/>
        </p:nvSpPr>
        <p:spPr>
          <a:xfrm>
            <a:off x="250824" y="4867275"/>
            <a:ext cx="464195" cy="270000"/>
          </a:xfrm>
          <a:prstGeom prst="rect">
            <a:avLst/>
          </a:prstGeom>
        </p:spPr>
        <p:txBody>
          <a:bodyPr lIns="0" anchor="ctr"/>
          <a:lstStyle>
            <a:defPPr>
              <a:defRPr lang="en-US"/>
            </a:defPPr>
            <a:lvl1pPr marL="0" algn="l" defTabSz="342900" rtl="0" eaLnBrk="1" latinLnBrk="0" hangingPunct="1">
              <a:defRPr sz="975" b="0" i="0" kern="1200">
                <a:solidFill>
                  <a:schemeClr val="bg1"/>
                </a:solidFill>
                <a:latin typeface="Calibri Regular" charset="0"/>
                <a:ea typeface="+mn-ea"/>
                <a:cs typeface="Calibri Regular" charset="0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492A6A-7268-5C4D-913D-B61C9DE7F734}" type="slidenum">
              <a:rPr lang="en-US" sz="1050" smtClean="0">
                <a:latin typeface="Calibri" charset="0"/>
                <a:ea typeface="Calibri" charset="0"/>
                <a:cs typeface="Calibri" charset="0"/>
              </a:rPr>
              <a:pPr/>
              <a:t>‹#›</a:t>
            </a:fld>
            <a:endParaRPr lang="en-US" sz="1050"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6A53D57-4AE0-6540-9B24-6A9518D81022}"/>
              </a:ext>
            </a:extLst>
          </p:cNvPr>
          <p:cNvGrpSpPr/>
          <p:nvPr/>
        </p:nvGrpSpPr>
        <p:grpSpPr>
          <a:xfrm>
            <a:off x="7610946" y="4906470"/>
            <a:ext cx="1276670" cy="199611"/>
            <a:chOff x="822600" y="2161080"/>
            <a:chExt cx="8982000" cy="1404360"/>
          </a:xfrm>
          <a:solidFill>
            <a:schemeClr val="bg1"/>
          </a:solidFill>
        </p:grpSpPr>
        <p:sp>
          <p:nvSpPr>
            <p:cNvPr id="34" name="Freeform: Shape 1">
              <a:extLst>
                <a:ext uri="{FF2B5EF4-FFF2-40B4-BE49-F238E27FC236}">
                  <a16:creationId xmlns:a16="http://schemas.microsoft.com/office/drawing/2014/main" id="{48388616-627A-3B41-ABAC-D30918E8A3E2}"/>
                </a:ext>
              </a:extLst>
            </p:cNvPr>
            <p:cNvSpPr/>
            <p:nvPr userDrawn="1"/>
          </p:nvSpPr>
          <p:spPr>
            <a:xfrm>
              <a:off x="822600" y="2996640"/>
              <a:ext cx="508320" cy="516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13" h="1437">
                  <a:moveTo>
                    <a:pt x="0" y="1437"/>
                  </a:moveTo>
                  <a:lnTo>
                    <a:pt x="1413" y="1437"/>
                  </a:lnTo>
                  <a:lnTo>
                    <a:pt x="14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x-none" sz="1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35" name="Freeform: Shape 2">
              <a:extLst>
                <a:ext uri="{FF2B5EF4-FFF2-40B4-BE49-F238E27FC236}">
                  <a16:creationId xmlns:a16="http://schemas.microsoft.com/office/drawing/2014/main" id="{63F1DBF0-D671-FB4B-9E6A-5B9F17100B6D}"/>
                </a:ext>
              </a:extLst>
            </p:cNvPr>
            <p:cNvSpPr/>
            <p:nvPr userDrawn="1"/>
          </p:nvSpPr>
          <p:spPr>
            <a:xfrm>
              <a:off x="1641599" y="2996640"/>
              <a:ext cx="508320" cy="516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13" h="1437">
                  <a:moveTo>
                    <a:pt x="0" y="1437"/>
                  </a:moveTo>
                  <a:lnTo>
                    <a:pt x="1413" y="1437"/>
                  </a:lnTo>
                  <a:lnTo>
                    <a:pt x="14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x-none" sz="1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36" name="Freeform: Shape 3">
              <a:extLst>
                <a:ext uri="{FF2B5EF4-FFF2-40B4-BE49-F238E27FC236}">
                  <a16:creationId xmlns:a16="http://schemas.microsoft.com/office/drawing/2014/main" id="{A930D8FF-9136-B344-98C4-1D34FA73F6A7}"/>
                </a:ext>
              </a:extLst>
            </p:cNvPr>
            <p:cNvSpPr/>
            <p:nvPr userDrawn="1"/>
          </p:nvSpPr>
          <p:spPr>
            <a:xfrm>
              <a:off x="822600" y="2187000"/>
              <a:ext cx="508320" cy="5083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13" h="1413">
                  <a:moveTo>
                    <a:pt x="0" y="1413"/>
                  </a:moveTo>
                  <a:lnTo>
                    <a:pt x="1413" y="1413"/>
                  </a:lnTo>
                  <a:lnTo>
                    <a:pt x="14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x-none" sz="1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37" name="Freeform: Shape 4">
              <a:extLst>
                <a:ext uri="{FF2B5EF4-FFF2-40B4-BE49-F238E27FC236}">
                  <a16:creationId xmlns:a16="http://schemas.microsoft.com/office/drawing/2014/main" id="{52A3F3C2-8A02-7E4F-8D4A-AC6C243FF9DD}"/>
                </a:ext>
              </a:extLst>
            </p:cNvPr>
            <p:cNvSpPr/>
            <p:nvPr userDrawn="1"/>
          </p:nvSpPr>
          <p:spPr>
            <a:xfrm>
              <a:off x="1641599" y="2187000"/>
              <a:ext cx="508320" cy="5083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13" h="1413">
                  <a:moveTo>
                    <a:pt x="0" y="1413"/>
                  </a:moveTo>
                  <a:lnTo>
                    <a:pt x="1413" y="1413"/>
                  </a:lnTo>
                  <a:lnTo>
                    <a:pt x="14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x-none" sz="1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38" name="Freeform: Shape 5">
              <a:extLst>
                <a:ext uri="{FF2B5EF4-FFF2-40B4-BE49-F238E27FC236}">
                  <a16:creationId xmlns:a16="http://schemas.microsoft.com/office/drawing/2014/main" id="{ED14E074-1E75-C44C-9F6C-7C51A526E635}"/>
                </a:ext>
              </a:extLst>
            </p:cNvPr>
            <p:cNvSpPr/>
            <p:nvPr userDrawn="1"/>
          </p:nvSpPr>
          <p:spPr>
            <a:xfrm>
              <a:off x="4063319" y="2161080"/>
              <a:ext cx="621000" cy="1378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26" h="3830">
                  <a:moveTo>
                    <a:pt x="792" y="1962"/>
                  </a:moveTo>
                  <a:cubicBezTo>
                    <a:pt x="792" y="1532"/>
                    <a:pt x="864" y="1149"/>
                    <a:pt x="1007" y="838"/>
                  </a:cubicBezTo>
                  <a:cubicBezTo>
                    <a:pt x="1151" y="503"/>
                    <a:pt x="1390" y="240"/>
                    <a:pt x="1701" y="96"/>
                  </a:cubicBezTo>
                  <a:cubicBezTo>
                    <a:pt x="1677" y="0"/>
                    <a:pt x="1677" y="0"/>
                    <a:pt x="1677" y="0"/>
                  </a:cubicBezTo>
                  <a:cubicBezTo>
                    <a:pt x="1199" y="48"/>
                    <a:pt x="792" y="240"/>
                    <a:pt x="456" y="623"/>
                  </a:cubicBezTo>
                  <a:cubicBezTo>
                    <a:pt x="145" y="1006"/>
                    <a:pt x="-23" y="1460"/>
                    <a:pt x="2" y="1962"/>
                  </a:cubicBezTo>
                  <a:cubicBezTo>
                    <a:pt x="2" y="2466"/>
                    <a:pt x="169" y="2896"/>
                    <a:pt x="504" y="3232"/>
                  </a:cubicBezTo>
                  <a:cubicBezTo>
                    <a:pt x="815" y="3591"/>
                    <a:pt x="1222" y="3806"/>
                    <a:pt x="1677" y="3830"/>
                  </a:cubicBezTo>
                  <a:cubicBezTo>
                    <a:pt x="1726" y="3734"/>
                    <a:pt x="1726" y="3734"/>
                    <a:pt x="1726" y="3734"/>
                  </a:cubicBezTo>
                  <a:cubicBezTo>
                    <a:pt x="1127" y="3447"/>
                    <a:pt x="839" y="2849"/>
                    <a:pt x="792" y="196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x-none" sz="1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39" name="Freeform: Shape 6">
              <a:extLst>
                <a:ext uri="{FF2B5EF4-FFF2-40B4-BE49-F238E27FC236}">
                  <a16:creationId xmlns:a16="http://schemas.microsoft.com/office/drawing/2014/main" id="{8D5D82AA-9702-464F-8748-A67E3AF6AD4E}"/>
                </a:ext>
              </a:extLst>
            </p:cNvPr>
            <p:cNvSpPr/>
            <p:nvPr userDrawn="1"/>
          </p:nvSpPr>
          <p:spPr>
            <a:xfrm>
              <a:off x="4874400" y="2161080"/>
              <a:ext cx="620280" cy="1378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24" h="3830">
                  <a:moveTo>
                    <a:pt x="1222" y="575"/>
                  </a:moveTo>
                  <a:cubicBezTo>
                    <a:pt x="886" y="240"/>
                    <a:pt x="503" y="24"/>
                    <a:pt x="48" y="0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575" y="383"/>
                    <a:pt x="862" y="982"/>
                    <a:pt x="886" y="1892"/>
                  </a:cubicBezTo>
                  <a:cubicBezTo>
                    <a:pt x="934" y="2800"/>
                    <a:pt x="623" y="3423"/>
                    <a:pt x="0" y="3734"/>
                  </a:cubicBezTo>
                  <a:cubicBezTo>
                    <a:pt x="48" y="3830"/>
                    <a:pt x="48" y="3830"/>
                    <a:pt x="48" y="3830"/>
                  </a:cubicBezTo>
                  <a:cubicBezTo>
                    <a:pt x="527" y="3782"/>
                    <a:pt x="934" y="3567"/>
                    <a:pt x="1245" y="3183"/>
                  </a:cubicBezTo>
                  <a:cubicBezTo>
                    <a:pt x="1581" y="2825"/>
                    <a:pt x="1724" y="2370"/>
                    <a:pt x="1724" y="1844"/>
                  </a:cubicBezTo>
                  <a:cubicBezTo>
                    <a:pt x="1701" y="1365"/>
                    <a:pt x="1533" y="934"/>
                    <a:pt x="1222" y="57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x-none" sz="1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40" name="Freeform: Shape 7">
              <a:extLst>
                <a:ext uri="{FF2B5EF4-FFF2-40B4-BE49-F238E27FC236}">
                  <a16:creationId xmlns:a16="http://schemas.microsoft.com/office/drawing/2014/main" id="{B8CD8AAD-59C0-1748-84A4-E90020E4EEAB}"/>
                </a:ext>
              </a:extLst>
            </p:cNvPr>
            <p:cNvSpPr/>
            <p:nvPr userDrawn="1"/>
          </p:nvSpPr>
          <p:spPr>
            <a:xfrm>
              <a:off x="2409119" y="2169719"/>
              <a:ext cx="714960" cy="1343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87" h="3734">
                  <a:moveTo>
                    <a:pt x="1173" y="240"/>
                  </a:moveTo>
                  <a:cubicBezTo>
                    <a:pt x="1173" y="48"/>
                    <a:pt x="1173" y="48"/>
                    <a:pt x="1173" y="4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167" y="240"/>
                    <a:pt x="287" y="383"/>
                    <a:pt x="311" y="623"/>
                  </a:cubicBezTo>
                  <a:cubicBezTo>
                    <a:pt x="311" y="3183"/>
                    <a:pt x="311" y="3183"/>
                    <a:pt x="311" y="3183"/>
                  </a:cubicBezTo>
                  <a:cubicBezTo>
                    <a:pt x="263" y="3423"/>
                    <a:pt x="167" y="3543"/>
                    <a:pt x="0" y="3591"/>
                  </a:cubicBezTo>
                  <a:cubicBezTo>
                    <a:pt x="24" y="3734"/>
                    <a:pt x="24" y="3734"/>
                    <a:pt x="24" y="3734"/>
                  </a:cubicBezTo>
                  <a:cubicBezTo>
                    <a:pt x="1508" y="3734"/>
                    <a:pt x="1508" y="3734"/>
                    <a:pt x="1508" y="3734"/>
                  </a:cubicBezTo>
                  <a:cubicBezTo>
                    <a:pt x="1533" y="3591"/>
                    <a:pt x="1533" y="3591"/>
                    <a:pt x="1533" y="3591"/>
                  </a:cubicBezTo>
                  <a:cubicBezTo>
                    <a:pt x="1173" y="3495"/>
                    <a:pt x="1173" y="3304"/>
                    <a:pt x="1173" y="3183"/>
                  </a:cubicBezTo>
                  <a:cubicBezTo>
                    <a:pt x="1173" y="3159"/>
                    <a:pt x="1173" y="3159"/>
                    <a:pt x="1173" y="3159"/>
                  </a:cubicBezTo>
                  <a:cubicBezTo>
                    <a:pt x="1173" y="2393"/>
                    <a:pt x="1173" y="2393"/>
                    <a:pt x="1173" y="2393"/>
                  </a:cubicBezTo>
                  <a:cubicBezTo>
                    <a:pt x="1173" y="1245"/>
                    <a:pt x="1173" y="1245"/>
                    <a:pt x="1173" y="1245"/>
                  </a:cubicBezTo>
                  <a:cubicBezTo>
                    <a:pt x="1173" y="1030"/>
                    <a:pt x="1221" y="862"/>
                    <a:pt x="1245" y="742"/>
                  </a:cubicBezTo>
                  <a:cubicBezTo>
                    <a:pt x="1365" y="455"/>
                    <a:pt x="1604" y="240"/>
                    <a:pt x="1820" y="168"/>
                  </a:cubicBezTo>
                  <a:cubicBezTo>
                    <a:pt x="1844" y="168"/>
                    <a:pt x="1916" y="144"/>
                    <a:pt x="1987" y="120"/>
                  </a:cubicBezTo>
                  <a:cubicBezTo>
                    <a:pt x="1963" y="0"/>
                    <a:pt x="1963" y="0"/>
                    <a:pt x="1963" y="0"/>
                  </a:cubicBezTo>
                  <a:cubicBezTo>
                    <a:pt x="1676" y="24"/>
                    <a:pt x="1412" y="96"/>
                    <a:pt x="1173" y="24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x-none" sz="1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41" name="Freeform: Shape 8">
              <a:extLst>
                <a:ext uri="{FF2B5EF4-FFF2-40B4-BE49-F238E27FC236}">
                  <a16:creationId xmlns:a16="http://schemas.microsoft.com/office/drawing/2014/main" id="{DDAF671B-E983-7E47-B4AB-E4765BEB684D}"/>
                </a:ext>
              </a:extLst>
            </p:cNvPr>
            <p:cNvSpPr/>
            <p:nvPr userDrawn="1"/>
          </p:nvSpPr>
          <p:spPr>
            <a:xfrm>
              <a:off x="3296880" y="2169719"/>
              <a:ext cx="689399" cy="1343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16" h="3734">
                  <a:moveTo>
                    <a:pt x="1604" y="3183"/>
                  </a:moveTo>
                  <a:cubicBezTo>
                    <a:pt x="1604" y="1628"/>
                    <a:pt x="1604" y="1628"/>
                    <a:pt x="1604" y="1628"/>
                  </a:cubicBezTo>
                  <a:cubicBezTo>
                    <a:pt x="1604" y="1221"/>
                    <a:pt x="1485" y="838"/>
                    <a:pt x="1126" y="479"/>
                  </a:cubicBezTo>
                  <a:cubicBezTo>
                    <a:pt x="814" y="191"/>
                    <a:pt x="431" y="48"/>
                    <a:pt x="24" y="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48" y="144"/>
                    <a:pt x="144" y="168"/>
                    <a:pt x="144" y="168"/>
                  </a:cubicBezTo>
                  <a:cubicBezTo>
                    <a:pt x="383" y="240"/>
                    <a:pt x="551" y="455"/>
                    <a:pt x="647" y="742"/>
                  </a:cubicBezTo>
                  <a:cubicBezTo>
                    <a:pt x="695" y="862"/>
                    <a:pt x="719" y="1030"/>
                    <a:pt x="742" y="1269"/>
                  </a:cubicBezTo>
                  <a:cubicBezTo>
                    <a:pt x="742" y="3159"/>
                    <a:pt x="742" y="3159"/>
                    <a:pt x="742" y="3159"/>
                  </a:cubicBezTo>
                  <a:cubicBezTo>
                    <a:pt x="742" y="3183"/>
                    <a:pt x="742" y="3183"/>
                    <a:pt x="742" y="3183"/>
                  </a:cubicBezTo>
                  <a:cubicBezTo>
                    <a:pt x="742" y="3304"/>
                    <a:pt x="742" y="3495"/>
                    <a:pt x="383" y="3591"/>
                  </a:cubicBezTo>
                  <a:cubicBezTo>
                    <a:pt x="408" y="3734"/>
                    <a:pt x="408" y="3734"/>
                    <a:pt x="408" y="3734"/>
                  </a:cubicBezTo>
                  <a:cubicBezTo>
                    <a:pt x="1892" y="3734"/>
                    <a:pt x="1892" y="3734"/>
                    <a:pt x="1892" y="3734"/>
                  </a:cubicBezTo>
                  <a:cubicBezTo>
                    <a:pt x="1916" y="3591"/>
                    <a:pt x="1916" y="3591"/>
                    <a:pt x="1916" y="3591"/>
                  </a:cubicBezTo>
                  <a:cubicBezTo>
                    <a:pt x="1749" y="3543"/>
                    <a:pt x="1628" y="3423"/>
                    <a:pt x="1604" y="318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x-none" sz="1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42" name="Freeform: Shape 9">
              <a:extLst>
                <a:ext uri="{FF2B5EF4-FFF2-40B4-BE49-F238E27FC236}">
                  <a16:creationId xmlns:a16="http://schemas.microsoft.com/office/drawing/2014/main" id="{AF9E2656-B69E-914E-860B-82756D9FE720}"/>
                </a:ext>
              </a:extLst>
            </p:cNvPr>
            <p:cNvSpPr/>
            <p:nvPr userDrawn="1"/>
          </p:nvSpPr>
          <p:spPr>
            <a:xfrm>
              <a:off x="7899840" y="2187000"/>
              <a:ext cx="680760" cy="1352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892" h="3758">
                  <a:moveTo>
                    <a:pt x="407" y="0"/>
                  </a:moveTo>
                  <a:cubicBezTo>
                    <a:pt x="384" y="143"/>
                    <a:pt x="384" y="143"/>
                    <a:pt x="384" y="143"/>
                  </a:cubicBezTo>
                  <a:cubicBezTo>
                    <a:pt x="718" y="264"/>
                    <a:pt x="743" y="431"/>
                    <a:pt x="718" y="551"/>
                  </a:cubicBezTo>
                  <a:cubicBezTo>
                    <a:pt x="718" y="575"/>
                    <a:pt x="718" y="575"/>
                    <a:pt x="718" y="575"/>
                  </a:cubicBezTo>
                  <a:cubicBezTo>
                    <a:pt x="718" y="2489"/>
                    <a:pt x="718" y="2489"/>
                    <a:pt x="718" y="2489"/>
                  </a:cubicBezTo>
                  <a:cubicBezTo>
                    <a:pt x="718" y="2705"/>
                    <a:pt x="695" y="2872"/>
                    <a:pt x="647" y="3016"/>
                  </a:cubicBezTo>
                  <a:cubicBezTo>
                    <a:pt x="551" y="3303"/>
                    <a:pt x="360" y="3495"/>
                    <a:pt x="144" y="3590"/>
                  </a:cubicBezTo>
                  <a:cubicBezTo>
                    <a:pt x="144" y="3590"/>
                    <a:pt x="48" y="3615"/>
                    <a:pt x="0" y="3639"/>
                  </a:cubicBezTo>
                  <a:cubicBezTo>
                    <a:pt x="24" y="3758"/>
                    <a:pt x="24" y="3758"/>
                    <a:pt x="24" y="3758"/>
                  </a:cubicBezTo>
                  <a:cubicBezTo>
                    <a:pt x="431" y="3710"/>
                    <a:pt x="743" y="3567"/>
                    <a:pt x="1054" y="3279"/>
                  </a:cubicBezTo>
                  <a:cubicBezTo>
                    <a:pt x="1413" y="2920"/>
                    <a:pt x="1580" y="2537"/>
                    <a:pt x="1580" y="2106"/>
                  </a:cubicBezTo>
                  <a:cubicBezTo>
                    <a:pt x="1580" y="575"/>
                    <a:pt x="1580" y="575"/>
                    <a:pt x="1580" y="575"/>
                  </a:cubicBezTo>
                  <a:cubicBezTo>
                    <a:pt x="1629" y="335"/>
                    <a:pt x="1724" y="192"/>
                    <a:pt x="1892" y="143"/>
                  </a:cubicBezTo>
                  <a:cubicBezTo>
                    <a:pt x="1868" y="0"/>
                    <a:pt x="1868" y="0"/>
                    <a:pt x="1868" y="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x-none" sz="1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43" name="Freeform: Shape 10">
              <a:extLst>
                <a:ext uri="{FF2B5EF4-FFF2-40B4-BE49-F238E27FC236}">
                  <a16:creationId xmlns:a16="http://schemas.microsoft.com/office/drawing/2014/main" id="{BC64EEEF-13E3-6B4E-8E88-9366F09FD1BE}"/>
                </a:ext>
              </a:extLst>
            </p:cNvPr>
            <p:cNvSpPr/>
            <p:nvPr userDrawn="1"/>
          </p:nvSpPr>
          <p:spPr>
            <a:xfrm>
              <a:off x="7063920" y="2187000"/>
              <a:ext cx="680400" cy="1352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891" h="3758">
                  <a:moveTo>
                    <a:pt x="1244" y="3016"/>
                  </a:moveTo>
                  <a:cubicBezTo>
                    <a:pt x="1197" y="2872"/>
                    <a:pt x="1173" y="2705"/>
                    <a:pt x="1173" y="2489"/>
                  </a:cubicBezTo>
                  <a:cubicBezTo>
                    <a:pt x="1173" y="575"/>
                    <a:pt x="1173" y="575"/>
                    <a:pt x="1173" y="575"/>
                  </a:cubicBezTo>
                  <a:cubicBezTo>
                    <a:pt x="1173" y="551"/>
                    <a:pt x="1173" y="551"/>
                    <a:pt x="1173" y="551"/>
                  </a:cubicBezTo>
                  <a:cubicBezTo>
                    <a:pt x="1149" y="407"/>
                    <a:pt x="1173" y="264"/>
                    <a:pt x="1508" y="143"/>
                  </a:cubicBezTo>
                  <a:cubicBezTo>
                    <a:pt x="1484" y="0"/>
                    <a:pt x="1484" y="0"/>
                    <a:pt x="148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67" y="192"/>
                    <a:pt x="263" y="335"/>
                    <a:pt x="311" y="575"/>
                  </a:cubicBezTo>
                  <a:cubicBezTo>
                    <a:pt x="311" y="2106"/>
                    <a:pt x="311" y="2106"/>
                    <a:pt x="311" y="2106"/>
                  </a:cubicBezTo>
                  <a:cubicBezTo>
                    <a:pt x="311" y="2537"/>
                    <a:pt x="479" y="2920"/>
                    <a:pt x="837" y="3279"/>
                  </a:cubicBezTo>
                  <a:cubicBezTo>
                    <a:pt x="1149" y="3567"/>
                    <a:pt x="1460" y="3710"/>
                    <a:pt x="1867" y="3758"/>
                  </a:cubicBezTo>
                  <a:cubicBezTo>
                    <a:pt x="1891" y="3639"/>
                    <a:pt x="1891" y="3639"/>
                    <a:pt x="1891" y="3639"/>
                  </a:cubicBezTo>
                  <a:cubicBezTo>
                    <a:pt x="1843" y="3615"/>
                    <a:pt x="1748" y="3590"/>
                    <a:pt x="1748" y="3590"/>
                  </a:cubicBezTo>
                  <a:cubicBezTo>
                    <a:pt x="1532" y="3495"/>
                    <a:pt x="1365" y="3303"/>
                    <a:pt x="1244" y="301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x-none" sz="1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44" name="Freeform: Shape 11">
              <a:extLst>
                <a:ext uri="{FF2B5EF4-FFF2-40B4-BE49-F238E27FC236}">
                  <a16:creationId xmlns:a16="http://schemas.microsoft.com/office/drawing/2014/main" id="{7475AAFF-BCF2-CD47-B5E6-5A500BAE1D0E}"/>
                </a:ext>
              </a:extLst>
            </p:cNvPr>
            <p:cNvSpPr/>
            <p:nvPr userDrawn="1"/>
          </p:nvSpPr>
          <p:spPr>
            <a:xfrm>
              <a:off x="8675640" y="3169080"/>
              <a:ext cx="430920" cy="3963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98" h="1102">
                  <a:moveTo>
                    <a:pt x="120" y="0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958"/>
                    <a:pt x="0" y="958"/>
                    <a:pt x="0" y="958"/>
                  </a:cubicBezTo>
                  <a:cubicBezTo>
                    <a:pt x="0" y="1102"/>
                    <a:pt x="0" y="1102"/>
                    <a:pt x="0" y="1102"/>
                  </a:cubicBezTo>
                  <a:cubicBezTo>
                    <a:pt x="96" y="982"/>
                    <a:pt x="96" y="982"/>
                    <a:pt x="96" y="982"/>
                  </a:cubicBezTo>
                  <a:cubicBezTo>
                    <a:pt x="144" y="934"/>
                    <a:pt x="216" y="934"/>
                    <a:pt x="312" y="934"/>
                  </a:cubicBezTo>
                  <a:cubicBezTo>
                    <a:pt x="408" y="934"/>
                    <a:pt x="504" y="934"/>
                    <a:pt x="599" y="958"/>
                  </a:cubicBezTo>
                  <a:cubicBezTo>
                    <a:pt x="719" y="1006"/>
                    <a:pt x="910" y="1030"/>
                    <a:pt x="1174" y="1030"/>
                  </a:cubicBezTo>
                  <a:cubicBezTo>
                    <a:pt x="1198" y="911"/>
                    <a:pt x="1198" y="911"/>
                    <a:pt x="1198" y="911"/>
                  </a:cubicBezTo>
                  <a:cubicBezTo>
                    <a:pt x="838" y="887"/>
                    <a:pt x="455" y="575"/>
                    <a:pt x="120" y="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x-none" sz="1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45" name="Freeform: Shape 12">
              <a:extLst>
                <a:ext uri="{FF2B5EF4-FFF2-40B4-BE49-F238E27FC236}">
                  <a16:creationId xmlns:a16="http://schemas.microsoft.com/office/drawing/2014/main" id="{580B439A-C7DA-5941-946C-D7E1C4DD575B}"/>
                </a:ext>
              </a:extLst>
            </p:cNvPr>
            <p:cNvSpPr/>
            <p:nvPr userDrawn="1"/>
          </p:nvSpPr>
          <p:spPr>
            <a:xfrm>
              <a:off x="9305280" y="2187000"/>
              <a:ext cx="413280" cy="335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49" h="934">
                  <a:moveTo>
                    <a:pt x="1029" y="934"/>
                  </a:moveTo>
                  <a:cubicBezTo>
                    <a:pt x="1149" y="934"/>
                    <a:pt x="1149" y="934"/>
                    <a:pt x="1149" y="934"/>
                  </a:cubicBezTo>
                  <a:cubicBezTo>
                    <a:pt x="1149" y="72"/>
                    <a:pt x="1149" y="72"/>
                    <a:pt x="1149" y="72"/>
                  </a:cubicBezTo>
                  <a:cubicBezTo>
                    <a:pt x="1149" y="0"/>
                    <a:pt x="1149" y="0"/>
                    <a:pt x="1149" y="0"/>
                  </a:cubicBezTo>
                  <a:cubicBezTo>
                    <a:pt x="1101" y="0"/>
                    <a:pt x="1101" y="0"/>
                    <a:pt x="1101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91" y="143"/>
                    <a:pt x="335" y="192"/>
                    <a:pt x="479" y="264"/>
                  </a:cubicBezTo>
                  <a:cubicBezTo>
                    <a:pt x="814" y="407"/>
                    <a:pt x="981" y="647"/>
                    <a:pt x="1029" y="93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x-none" sz="1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46" name="Freeform: Shape 13">
              <a:extLst>
                <a:ext uri="{FF2B5EF4-FFF2-40B4-BE49-F238E27FC236}">
                  <a16:creationId xmlns:a16="http://schemas.microsoft.com/office/drawing/2014/main" id="{EBF9BDC3-4F76-8A41-AA2B-7FC93F0500CE}"/>
                </a:ext>
              </a:extLst>
            </p:cNvPr>
            <p:cNvSpPr/>
            <p:nvPr userDrawn="1"/>
          </p:nvSpPr>
          <p:spPr>
            <a:xfrm>
              <a:off x="8692920" y="2187000"/>
              <a:ext cx="1111680" cy="1353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89" h="3762">
                  <a:moveTo>
                    <a:pt x="2587" y="1844"/>
                  </a:moveTo>
                  <a:cubicBezTo>
                    <a:pt x="2443" y="1772"/>
                    <a:pt x="2275" y="1676"/>
                    <a:pt x="2059" y="1605"/>
                  </a:cubicBezTo>
                  <a:cubicBezTo>
                    <a:pt x="1652" y="1460"/>
                    <a:pt x="1341" y="1341"/>
                    <a:pt x="1126" y="1269"/>
                  </a:cubicBezTo>
                  <a:cubicBezTo>
                    <a:pt x="814" y="1173"/>
                    <a:pt x="671" y="1077"/>
                    <a:pt x="671" y="862"/>
                  </a:cubicBezTo>
                  <a:cubicBezTo>
                    <a:pt x="671" y="838"/>
                    <a:pt x="671" y="838"/>
                    <a:pt x="671" y="838"/>
                  </a:cubicBezTo>
                  <a:cubicBezTo>
                    <a:pt x="671" y="718"/>
                    <a:pt x="695" y="575"/>
                    <a:pt x="790" y="431"/>
                  </a:cubicBezTo>
                  <a:cubicBezTo>
                    <a:pt x="934" y="264"/>
                    <a:pt x="1078" y="168"/>
                    <a:pt x="1293" y="120"/>
                  </a:cubicBezTo>
                  <a:cubicBezTo>
                    <a:pt x="1269" y="0"/>
                    <a:pt x="1269" y="0"/>
                    <a:pt x="1269" y="0"/>
                  </a:cubicBezTo>
                  <a:cubicBezTo>
                    <a:pt x="886" y="0"/>
                    <a:pt x="551" y="143"/>
                    <a:pt x="239" y="407"/>
                  </a:cubicBezTo>
                  <a:cubicBezTo>
                    <a:pt x="72" y="598"/>
                    <a:pt x="0" y="790"/>
                    <a:pt x="0" y="982"/>
                  </a:cubicBezTo>
                  <a:cubicBezTo>
                    <a:pt x="0" y="1293"/>
                    <a:pt x="96" y="1533"/>
                    <a:pt x="312" y="1700"/>
                  </a:cubicBezTo>
                  <a:cubicBezTo>
                    <a:pt x="456" y="1820"/>
                    <a:pt x="623" y="1939"/>
                    <a:pt x="886" y="2034"/>
                  </a:cubicBezTo>
                  <a:cubicBezTo>
                    <a:pt x="1652" y="2322"/>
                    <a:pt x="1652" y="2322"/>
                    <a:pt x="1652" y="2322"/>
                  </a:cubicBezTo>
                  <a:cubicBezTo>
                    <a:pt x="1868" y="2394"/>
                    <a:pt x="2012" y="2441"/>
                    <a:pt x="2084" y="2489"/>
                  </a:cubicBezTo>
                  <a:cubicBezTo>
                    <a:pt x="2251" y="2537"/>
                    <a:pt x="2371" y="2657"/>
                    <a:pt x="2419" y="2800"/>
                  </a:cubicBezTo>
                  <a:cubicBezTo>
                    <a:pt x="2443" y="2849"/>
                    <a:pt x="2443" y="2896"/>
                    <a:pt x="2443" y="2944"/>
                  </a:cubicBezTo>
                  <a:cubicBezTo>
                    <a:pt x="2443" y="3088"/>
                    <a:pt x="2419" y="3207"/>
                    <a:pt x="2323" y="3328"/>
                  </a:cubicBezTo>
                  <a:cubicBezTo>
                    <a:pt x="2203" y="3519"/>
                    <a:pt x="1964" y="3615"/>
                    <a:pt x="1605" y="3639"/>
                  </a:cubicBezTo>
                  <a:cubicBezTo>
                    <a:pt x="1629" y="3758"/>
                    <a:pt x="1629" y="3758"/>
                    <a:pt x="1629" y="3758"/>
                  </a:cubicBezTo>
                  <a:cubicBezTo>
                    <a:pt x="1964" y="3782"/>
                    <a:pt x="2299" y="3686"/>
                    <a:pt x="2634" y="3519"/>
                  </a:cubicBezTo>
                  <a:cubicBezTo>
                    <a:pt x="2898" y="3375"/>
                    <a:pt x="3065" y="3111"/>
                    <a:pt x="3089" y="2728"/>
                  </a:cubicBezTo>
                  <a:cubicBezTo>
                    <a:pt x="3089" y="2417"/>
                    <a:pt x="2921" y="2058"/>
                    <a:pt x="2587" y="184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x-none" sz="1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47" name="Freeform: Shape 14">
              <a:extLst>
                <a:ext uri="{FF2B5EF4-FFF2-40B4-BE49-F238E27FC236}">
                  <a16:creationId xmlns:a16="http://schemas.microsoft.com/office/drawing/2014/main" id="{9EE2238F-C3A1-B549-B168-E3C638170A8E}"/>
                </a:ext>
              </a:extLst>
            </p:cNvPr>
            <p:cNvSpPr/>
            <p:nvPr userDrawn="1"/>
          </p:nvSpPr>
          <p:spPr>
            <a:xfrm>
              <a:off x="5468760" y="2187000"/>
              <a:ext cx="1499759" cy="1326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67" h="3686">
                  <a:moveTo>
                    <a:pt x="3161" y="0"/>
                  </a:moveTo>
                  <a:cubicBezTo>
                    <a:pt x="3137" y="143"/>
                    <a:pt x="3137" y="143"/>
                    <a:pt x="3137" y="143"/>
                  </a:cubicBezTo>
                  <a:cubicBezTo>
                    <a:pt x="3497" y="264"/>
                    <a:pt x="3473" y="431"/>
                    <a:pt x="3448" y="551"/>
                  </a:cubicBezTo>
                  <a:cubicBezTo>
                    <a:pt x="2371" y="3088"/>
                    <a:pt x="2371" y="3088"/>
                    <a:pt x="2371" y="3088"/>
                  </a:cubicBezTo>
                  <a:cubicBezTo>
                    <a:pt x="1245" y="526"/>
                    <a:pt x="1245" y="526"/>
                    <a:pt x="1245" y="526"/>
                  </a:cubicBezTo>
                  <a:cubicBezTo>
                    <a:pt x="1245" y="383"/>
                    <a:pt x="1222" y="239"/>
                    <a:pt x="1533" y="143"/>
                  </a:cubicBezTo>
                  <a:cubicBezTo>
                    <a:pt x="1509" y="0"/>
                    <a:pt x="1509" y="0"/>
                    <a:pt x="1509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68" y="192"/>
                    <a:pt x="264" y="311"/>
                    <a:pt x="360" y="551"/>
                  </a:cubicBezTo>
                  <a:cubicBezTo>
                    <a:pt x="1701" y="3686"/>
                    <a:pt x="1701" y="3686"/>
                    <a:pt x="1701" y="3686"/>
                  </a:cubicBezTo>
                  <a:cubicBezTo>
                    <a:pt x="2467" y="3686"/>
                    <a:pt x="2467" y="3686"/>
                    <a:pt x="2467" y="3686"/>
                  </a:cubicBezTo>
                  <a:cubicBezTo>
                    <a:pt x="3856" y="479"/>
                    <a:pt x="3856" y="479"/>
                    <a:pt x="3856" y="479"/>
                  </a:cubicBezTo>
                  <a:cubicBezTo>
                    <a:pt x="3927" y="287"/>
                    <a:pt x="3999" y="192"/>
                    <a:pt x="4167" y="143"/>
                  </a:cubicBezTo>
                  <a:cubicBezTo>
                    <a:pt x="4143" y="0"/>
                    <a:pt x="4143" y="0"/>
                    <a:pt x="4143" y="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x-none" sz="18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2694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</p:sldLayoutIdLst>
  <p:hf hdr="0" ftr="0"/>
  <p:txStyles>
    <p:titleStyle>
      <a:lvl1pPr algn="ctr" defTabSz="342900" rtl="0" eaLnBrk="1" latinLnBrk="0" hangingPunct="1">
        <a:spcBef>
          <a:spcPct val="0"/>
        </a:spcBef>
        <a:buNone/>
        <a:defRPr sz="3300" b="0" i="0" kern="1200">
          <a:solidFill>
            <a:schemeClr val="tx1"/>
          </a:solidFill>
          <a:latin typeface="Corbel"/>
          <a:ea typeface="+mj-ea"/>
          <a:cs typeface="Corbe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Bookman Old Style"/>
          <a:ea typeface="+mn-ea"/>
          <a:cs typeface="Bookman Old Style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Bookman Old Style"/>
          <a:ea typeface="+mn-ea"/>
          <a:cs typeface="Bookman Old Style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Bookman Old Style"/>
          <a:ea typeface="+mn-ea"/>
          <a:cs typeface="Bookman Old Style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Bookman Old Style"/>
          <a:ea typeface="+mn-ea"/>
          <a:cs typeface="Bookman Old Style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Bookman Old Style"/>
          <a:ea typeface="+mn-ea"/>
          <a:cs typeface="Bookman Old Style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602">
          <p15:clr>
            <a:srgbClr val="F26B43"/>
          </p15:clr>
        </p15:guide>
        <p15:guide id="2" pos="158">
          <p15:clr>
            <a:srgbClr val="F26B43"/>
          </p15:clr>
        </p15:guide>
        <p15:guide id="3" orient="horz" pos="169">
          <p15:clr>
            <a:srgbClr val="F26B43"/>
          </p15:clr>
        </p15:guide>
        <p15:guide id="4" orient="horz" pos="3066">
          <p15:clr>
            <a:srgbClr val="F26B43"/>
          </p15:clr>
        </p15:guide>
        <p15:guide id="5" pos="2880">
          <p15:clr>
            <a:srgbClr val="F26B43"/>
          </p15:clr>
        </p15:guide>
        <p15:guide id="6" orient="horz" pos="298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874E767-A90B-C742-4533-348E44CB4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600"/>
              <a:t>TEKO-strategi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E2BAF91-A50D-90F2-E60C-1EDA19EFF3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v-SE" sz="2400"/>
              <a:t>2025 - 2027</a:t>
            </a:r>
          </a:p>
        </p:txBody>
      </p:sp>
    </p:spTree>
    <p:extLst>
      <p:ext uri="{BB962C8B-B14F-4D97-AF65-F5344CB8AC3E}">
        <p14:creationId xmlns:p14="http://schemas.microsoft.com/office/powerpoint/2010/main" val="1874988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ubrik 13">
            <a:extLst>
              <a:ext uri="{FF2B5EF4-FFF2-40B4-BE49-F238E27FC236}">
                <a16:creationId xmlns:a16="http://schemas.microsoft.com/office/drawing/2014/main" id="{AB8FA2F1-EDDF-F7D3-4D43-67DC440010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62398"/>
            <a:ext cx="7031598" cy="1790700"/>
          </a:xfrm>
        </p:spPr>
        <p:txBody>
          <a:bodyPr/>
          <a:lstStyle/>
          <a:p>
            <a:r>
              <a:rPr lang="sv-SE"/>
              <a:t>Fokusområde: Kompetensförsörjning</a:t>
            </a:r>
          </a:p>
        </p:txBody>
      </p:sp>
      <p:sp>
        <p:nvSpPr>
          <p:cNvPr id="4" name="Underrubrik 3">
            <a:extLst>
              <a:ext uri="{FF2B5EF4-FFF2-40B4-BE49-F238E27FC236}">
                <a16:creationId xmlns:a16="http://schemas.microsoft.com/office/drawing/2014/main" id="{CF6A69A7-6FC0-0D2D-60E9-80616456A1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1509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B1104-57F0-5F2F-DF98-2211D0900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73B4082-F496-0CDD-77AC-F3F5251C0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007" y="206256"/>
            <a:ext cx="8186532" cy="1041135"/>
          </a:xfrm>
        </p:spPr>
        <p:txBody>
          <a:bodyPr>
            <a:normAutofit/>
          </a:bodyPr>
          <a:lstStyle/>
          <a:p>
            <a:r>
              <a:rPr lang="sv-SE" sz="2400" dirty="0"/>
              <a:t>Kompetensförsörjning</a:t>
            </a:r>
            <a:br>
              <a:rPr lang="sv-SE" sz="2400" dirty="0"/>
            </a:br>
            <a:r>
              <a:rPr lang="sv-SE" sz="2000" b="0" dirty="0"/>
              <a:t>TEKO ska verka för: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410A0B7-36FB-9251-36A0-6DC4139F59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2053" y="1478166"/>
            <a:ext cx="7999893" cy="2743200"/>
          </a:xfrm>
        </p:spPr>
        <p:txBody>
          <a:bodyPr>
            <a:normAutofit/>
          </a:bodyPr>
          <a:lstStyle/>
          <a:p>
            <a:r>
              <a:rPr lang="sv-SE" sz="1400" dirty="0">
                <a:ea typeface="Times New Roman" panose="02020603050405020304" pitchFamily="18" charset="0"/>
                <a:cs typeface="Aptos" panose="020B0004020202020204" pitchFamily="34" charset="0"/>
              </a:rPr>
              <a:t>Att TEKO:s medlemsföretag ska kunna attrahera och utveckla kompetent personal.</a:t>
            </a:r>
          </a:p>
          <a:p>
            <a:endParaRPr lang="sv-SE" sz="1400" dirty="0"/>
          </a:p>
          <a:p>
            <a:r>
              <a:rPr lang="sv-SE" sz="1400" dirty="0">
                <a:ea typeface="Times New Roman" panose="02020603050405020304" pitchFamily="18" charset="0"/>
                <a:cs typeface="Aptos" panose="020B0004020202020204" pitchFamily="34" charset="0"/>
              </a:rPr>
              <a:t>Att framtidens talanger känner till TEKO och dess företag och upplever det som attraktivt att arbeta i branschen.</a:t>
            </a:r>
            <a:endParaRPr lang="sv-SE" sz="1400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sv-SE" sz="1400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sv-SE" sz="1400" dirty="0">
                <a:ea typeface="Times New Roman" panose="02020603050405020304" pitchFamily="18" charset="0"/>
                <a:cs typeface="Aptos" panose="020B0004020202020204" pitchFamily="34" charset="0"/>
              </a:rPr>
              <a:t>Att d</a:t>
            </a:r>
            <a:r>
              <a:rPr lang="sv-SE" sz="1400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et ska finnas relevanta utbildningar som efterfrågas av TEKO:s medlemsföretag och som studenter finner attraktiva.</a:t>
            </a:r>
            <a:endParaRPr lang="sv-SE" sz="1400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26337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ubrik 13">
            <a:extLst>
              <a:ext uri="{FF2B5EF4-FFF2-40B4-BE49-F238E27FC236}">
                <a16:creationId xmlns:a16="http://schemas.microsoft.com/office/drawing/2014/main" id="{AB8FA2F1-EDDF-F7D3-4D43-67DC440010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/>
              <a:t>Fokusområde: Hållbarhet</a:t>
            </a:r>
          </a:p>
        </p:txBody>
      </p:sp>
      <p:sp>
        <p:nvSpPr>
          <p:cNvPr id="2" name="Platshållare för innehåll 14">
            <a:extLst>
              <a:ext uri="{FF2B5EF4-FFF2-40B4-BE49-F238E27FC236}">
                <a16:creationId xmlns:a16="http://schemas.microsoft.com/office/drawing/2014/main" id="{5C329CE4-34A5-04FF-37E7-E61AF447BC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49654"/>
            <a:ext cx="6858000" cy="1241822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61776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B1104-57F0-5F2F-DF98-2211D0900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73B4082-F496-0CDD-77AC-F3F5251C0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007" y="206256"/>
            <a:ext cx="8186532" cy="1041135"/>
          </a:xfrm>
        </p:spPr>
        <p:txBody>
          <a:bodyPr>
            <a:normAutofit/>
          </a:bodyPr>
          <a:lstStyle/>
          <a:p>
            <a:r>
              <a:rPr lang="sv-SE" sz="2400" dirty="0"/>
              <a:t>Hållbarhet</a:t>
            </a:r>
            <a:br>
              <a:rPr lang="sv-SE" sz="2400" dirty="0"/>
            </a:br>
            <a:r>
              <a:rPr lang="sv-SE" sz="2000" b="0" dirty="0"/>
              <a:t>TEKO ska verka för: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410A0B7-36FB-9251-36A0-6DC4139F59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2053" y="1247391"/>
            <a:ext cx="7999893" cy="2973975"/>
          </a:xfrm>
        </p:spPr>
        <p:txBody>
          <a:bodyPr>
            <a:normAutofit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Att TEKO har rätt kompetens, samarbetspartners och nätverk för att stödja sina medlemmar i den cirkulära omställningen, med syfte att de ska kunna stärka sin konkurrenskraft.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400" dirty="0"/>
              <a:t>Att TEKO:s medlemmar och företag inom branschen ska välja att vända sig till TEKO för att bli ledande på hållbarhet, innovation och </a:t>
            </a:r>
            <a:r>
              <a:rPr lang="sv-SE" sz="1400" dirty="0" err="1"/>
              <a:t>cirkularitet</a:t>
            </a:r>
            <a:r>
              <a:rPr lang="sv-SE" sz="1400" dirty="0"/>
              <a:t> gällande textila material, produktionsprocesser, textilkemikalier och goda arbetsförhållanden.</a:t>
            </a:r>
            <a:endParaRPr lang="sv-SE" sz="14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Att TEKO ska vara den självklara samverkanspartnern och remissinstansen inom textila hållbarhetsfrågor gentemot beslutsfattare i Sverige och EU.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400" dirty="0"/>
              <a:t>Att TEKO:s medlemmar ska ha tillgång till rådgivning och användarvänliga verktyg på hållbarhetsområdet inom textilämnet för att </a:t>
            </a:r>
            <a:r>
              <a:rPr lang="sv-SE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stärka sin konkurrenskraft.</a:t>
            </a:r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16044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C840319-3814-E1AD-78CE-C9B132F46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781050"/>
            <a:ext cx="6858000" cy="1790700"/>
          </a:xfrm>
        </p:spPr>
        <p:txBody>
          <a:bodyPr/>
          <a:lstStyle/>
          <a:p>
            <a:r>
              <a:rPr lang="sv-SE">
                <a:solidFill>
                  <a:schemeClr val="bg1"/>
                </a:solidFill>
              </a:rPr>
              <a:t>Teko.se</a:t>
            </a:r>
          </a:p>
        </p:txBody>
      </p:sp>
    </p:spTree>
    <p:extLst>
      <p:ext uri="{BB962C8B-B14F-4D97-AF65-F5344CB8AC3E}">
        <p14:creationId xmlns:p14="http://schemas.microsoft.com/office/powerpoint/2010/main" val="1460885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linje, inomhus, konst&#10;&#10;Automatiskt genererad beskrivning">
            <a:extLst>
              <a:ext uri="{FF2B5EF4-FFF2-40B4-BE49-F238E27FC236}">
                <a16:creationId xmlns:a16="http://schemas.microsoft.com/office/drawing/2014/main" id="{F86E2E9A-96C3-35DB-09A8-3393790CC7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8766"/>
          <a:stretch/>
        </p:blipFill>
        <p:spPr>
          <a:xfrm>
            <a:off x="5573371" y="0"/>
            <a:ext cx="3570629" cy="51435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916C07FE-EF5B-8586-D6AC-E747C74C8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941" y="273844"/>
            <a:ext cx="8370749" cy="782301"/>
          </a:xfrm>
        </p:spPr>
        <p:txBody>
          <a:bodyPr>
            <a:normAutofit/>
          </a:bodyPr>
          <a:lstStyle/>
          <a:p>
            <a:r>
              <a:rPr lang="sv-SE"/>
              <a:t>Vision 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9B090B3-E70E-2F21-6F6C-62EE5FA2A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941" y="1056145"/>
            <a:ext cx="4607945" cy="357657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  <a:defRPr sz="4288"/>
            </a:pPr>
            <a:endParaRPr lang="sv-SE" sz="1400" i="0" u="none" strike="noStrike">
              <a:solidFill>
                <a:srgbClr val="112F4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 sz="4288"/>
            </a:pPr>
            <a:r>
              <a:rPr lang="sv-SE" sz="1400" i="0" u="none" strike="noStrike">
                <a:solidFill>
                  <a:srgbClr val="112F44"/>
                </a:solidFill>
                <a:effectLst/>
                <a:cs typeface="Arial" panose="020B0604020202020204" pitchFamily="34" charset="0"/>
              </a:rPr>
              <a:t>TEKO ska erbjuda överlägsen medlemsnytta och vara den självklara bransch- och arbetsgivarorganisationen</a:t>
            </a:r>
            <a:r>
              <a:rPr lang="sv-SE" sz="1400">
                <a:solidFill>
                  <a:srgbClr val="112F44"/>
                </a:solidFill>
                <a:cs typeface="Arial" panose="020B0604020202020204" pitchFamily="34" charset="0"/>
              </a:rPr>
              <a:t> </a:t>
            </a:r>
            <a:r>
              <a:rPr lang="sv-SE" sz="1400" i="0" u="none" strike="noStrike">
                <a:solidFill>
                  <a:srgbClr val="112F44"/>
                </a:solidFill>
                <a:effectLst/>
                <a:cs typeface="Arial" panose="020B0604020202020204" pitchFamily="34" charset="0"/>
              </a:rPr>
              <a:t>för företag där textila produkter och tjänster utgör en viktig del av affärsverksamheten.</a:t>
            </a:r>
          </a:p>
          <a:p>
            <a:pPr marL="0" indent="0">
              <a:buNone/>
              <a:defRPr sz="4288"/>
            </a:pPr>
            <a:endParaRPr lang="sv-SE" sz="1400" b="0" i="0" u="none" strike="noStrike">
              <a:solidFill>
                <a:srgbClr val="112F44"/>
              </a:solidFill>
              <a:effectLst/>
              <a:cs typeface="Arial" panose="020B0604020202020204" pitchFamily="34" charset="0"/>
            </a:endParaRPr>
          </a:p>
          <a:p>
            <a:pPr marL="0" indent="0">
              <a:buNone/>
              <a:defRPr sz="4288"/>
            </a:pPr>
            <a:r>
              <a:rPr lang="sv-SE" sz="1400" b="0" i="0" u="none" strike="noStrike">
                <a:solidFill>
                  <a:srgbClr val="112F44"/>
                </a:solidFill>
                <a:effectLst/>
                <a:cs typeface="Arial" panose="020B0604020202020204" pitchFamily="34" charset="0"/>
              </a:rPr>
              <a:t>TEKO ska </a:t>
            </a:r>
            <a:r>
              <a:rPr lang="sv-SE" sz="1400">
                <a:solidFill>
                  <a:srgbClr val="112F44"/>
                </a:solidFill>
                <a:cs typeface="Arial" panose="020B0604020202020204" pitchFamily="34" charset="0"/>
              </a:rPr>
              <a:t>skapa attraktionskraft och förutsättningar för </a:t>
            </a:r>
            <a:r>
              <a:rPr lang="sv-SE" sz="1400" b="0" i="0" u="none" strike="noStrike">
                <a:solidFill>
                  <a:srgbClr val="112F44"/>
                </a:solidFill>
                <a:effectLst/>
                <a:cs typeface="Arial" panose="020B0604020202020204" pitchFamily="34" charset="0"/>
              </a:rPr>
              <a:t>en hållbar och konkurrenskraftig svensk textilbransch in i framtiden. </a:t>
            </a:r>
            <a:endParaRPr lang="sv-SE"/>
          </a:p>
          <a:p>
            <a:endParaRPr lang="sv-SE"/>
          </a:p>
          <a:p>
            <a:endParaRPr lang="sv-SE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5AF0F2C7-397B-5F27-1E6B-742E57917DBE}"/>
              </a:ext>
            </a:extLst>
          </p:cNvPr>
          <p:cNvGrpSpPr/>
          <p:nvPr/>
        </p:nvGrpSpPr>
        <p:grpSpPr>
          <a:xfrm>
            <a:off x="0" y="4051128"/>
            <a:ext cx="9144000" cy="1092372"/>
            <a:chOff x="0" y="4051129"/>
            <a:chExt cx="9144000" cy="1092372"/>
          </a:xfrm>
        </p:grpSpPr>
        <p:sp>
          <p:nvSpPr>
            <p:cNvPr id="6" name="Frihandsfigur 5">
              <a:extLst>
                <a:ext uri="{FF2B5EF4-FFF2-40B4-BE49-F238E27FC236}">
                  <a16:creationId xmlns:a16="http://schemas.microsoft.com/office/drawing/2014/main" id="{401BEF68-FFDA-0BA4-46CC-09EEFF6898E9}"/>
                </a:ext>
              </a:extLst>
            </p:cNvPr>
            <p:cNvSpPr/>
            <p:nvPr userDrawn="1"/>
          </p:nvSpPr>
          <p:spPr>
            <a:xfrm>
              <a:off x="0" y="4051129"/>
              <a:ext cx="9144000" cy="1092371"/>
            </a:xfrm>
            <a:custGeom>
              <a:avLst/>
              <a:gdLst>
                <a:gd name="connsiteX0" fmla="*/ 0 w 9248327"/>
                <a:gd name="connsiteY0" fmla="*/ 668924 h 1092371"/>
                <a:gd name="connsiteX1" fmla="*/ 0 w 9248327"/>
                <a:gd name="connsiteY1" fmla="*/ 668924 h 1092371"/>
                <a:gd name="connsiteX2" fmla="*/ 0 w 9248327"/>
                <a:gd name="connsiteY2" fmla="*/ 1092371 h 1092371"/>
                <a:gd name="connsiteX3" fmla="*/ 9248327 w 9248327"/>
                <a:gd name="connsiteY3" fmla="*/ 1092371 h 1092371"/>
                <a:gd name="connsiteX4" fmla="*/ 9248327 w 9248327"/>
                <a:gd name="connsiteY4" fmla="*/ 0 h 1092371"/>
                <a:gd name="connsiteX5" fmla="*/ 0 w 9248327"/>
                <a:gd name="connsiteY5" fmla="*/ 668924 h 109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48327" h="1092371">
                  <a:moveTo>
                    <a:pt x="0" y="668924"/>
                  </a:moveTo>
                  <a:lnTo>
                    <a:pt x="0" y="668924"/>
                  </a:lnTo>
                  <a:lnTo>
                    <a:pt x="0" y="1092371"/>
                  </a:lnTo>
                  <a:lnTo>
                    <a:pt x="9248327" y="1092371"/>
                  </a:lnTo>
                  <a:lnTo>
                    <a:pt x="9248327" y="0"/>
                  </a:lnTo>
                  <a:lnTo>
                    <a:pt x="0" y="66892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" name="Frihandsfigur 6">
              <a:extLst>
                <a:ext uri="{FF2B5EF4-FFF2-40B4-BE49-F238E27FC236}">
                  <a16:creationId xmlns:a16="http://schemas.microsoft.com/office/drawing/2014/main" id="{A51F54C9-89AB-93CC-B6F7-2852CDF55608}"/>
                </a:ext>
              </a:extLst>
            </p:cNvPr>
            <p:cNvSpPr/>
            <p:nvPr userDrawn="1"/>
          </p:nvSpPr>
          <p:spPr>
            <a:xfrm>
              <a:off x="7228449" y="4307645"/>
              <a:ext cx="1559610" cy="835856"/>
            </a:xfrm>
            <a:custGeom>
              <a:avLst/>
              <a:gdLst>
                <a:gd name="connsiteX0" fmla="*/ 2976403 w 2976403"/>
                <a:gd name="connsiteY0" fmla="*/ 2141782 h 2141782"/>
                <a:gd name="connsiteX1" fmla="*/ 2976403 w 2976403"/>
                <a:gd name="connsiteY1" fmla="*/ 607554 h 2141782"/>
                <a:gd name="connsiteX2" fmla="*/ 0 w 2976403"/>
                <a:gd name="connsiteY2" fmla="*/ 0 h 2141782"/>
                <a:gd name="connsiteX3" fmla="*/ 0 w 2976403"/>
                <a:gd name="connsiteY3" fmla="*/ 2129508 h 2141782"/>
                <a:gd name="connsiteX4" fmla="*/ 2976403 w 2976403"/>
                <a:gd name="connsiteY4" fmla="*/ 2141782 h 214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6403" h="2141782">
                  <a:moveTo>
                    <a:pt x="2976403" y="2141782"/>
                  </a:moveTo>
                  <a:lnTo>
                    <a:pt x="2976403" y="607554"/>
                  </a:lnTo>
                  <a:lnTo>
                    <a:pt x="0" y="0"/>
                  </a:lnTo>
                  <a:lnTo>
                    <a:pt x="0" y="2129508"/>
                  </a:lnTo>
                  <a:lnTo>
                    <a:pt x="2976403" y="214178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8" name="Bildobjekt 7">
              <a:extLst>
                <a:ext uri="{FF2B5EF4-FFF2-40B4-BE49-F238E27FC236}">
                  <a16:creationId xmlns:a16="http://schemas.microsoft.com/office/drawing/2014/main" id="{BD29B6C4-1C66-DA4D-1993-9C2488B47C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79595" y="4770030"/>
              <a:ext cx="1190647" cy="199251"/>
            </a:xfrm>
            <a:prstGeom prst="rect">
              <a:avLst/>
            </a:prstGeom>
          </p:spPr>
        </p:pic>
      </p:grpSp>
      <p:cxnSp>
        <p:nvCxnSpPr>
          <p:cNvPr id="10" name="Rak koppling 9">
            <a:extLst>
              <a:ext uri="{FF2B5EF4-FFF2-40B4-BE49-F238E27FC236}">
                <a16:creationId xmlns:a16="http://schemas.microsoft.com/office/drawing/2014/main" id="{D229C665-E742-4B44-617E-D80E4FBEE98C}"/>
              </a:ext>
            </a:extLst>
          </p:cNvPr>
          <p:cNvCxnSpPr/>
          <p:nvPr/>
        </p:nvCxnSpPr>
        <p:spPr>
          <a:xfrm>
            <a:off x="453762" y="2736325"/>
            <a:ext cx="2846328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9074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kontorsvaror, bok, inomhus, blyertspenna&#10;&#10;Automatiskt genererad beskrivning">
            <a:extLst>
              <a:ext uri="{FF2B5EF4-FFF2-40B4-BE49-F238E27FC236}">
                <a16:creationId xmlns:a16="http://schemas.microsoft.com/office/drawing/2014/main" id="{F8723547-762F-EC27-C600-2143FB657E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69" r="52981"/>
          <a:stretch/>
        </p:blipFill>
        <p:spPr>
          <a:xfrm>
            <a:off x="5456119" y="-15876"/>
            <a:ext cx="3708401" cy="5147648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70EB192A-0F52-7303-E8DD-0B047342B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Mission 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6D642AF3-9543-9449-D388-04E380B58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942" y="1056145"/>
            <a:ext cx="4807324" cy="3405852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algn="l"/>
            <a:r>
              <a:rPr lang="sv-SE" sz="1400" b="0" i="0" u="none" strike="noStrike">
                <a:effectLst/>
                <a:cs typeface="Arial" panose="020B0604020202020204" pitchFamily="34" charset="0"/>
              </a:rPr>
              <a:t>TEKO ska erbjuda sina arbetsgivarmedlemmar </a:t>
            </a:r>
            <a:r>
              <a:rPr lang="sv-SE" sz="1400">
                <a:cs typeface="Arial" panose="020B0604020202020204" pitchFamily="34" charset="0"/>
              </a:rPr>
              <a:t>överlägsen</a:t>
            </a:r>
            <a:r>
              <a:rPr lang="sv-SE" sz="1400" b="0" i="0" u="none" strike="noStrike">
                <a:effectLst/>
                <a:cs typeface="Arial" panose="020B0604020202020204" pitchFamily="34" charset="0"/>
              </a:rPr>
              <a:t> service </a:t>
            </a:r>
            <a:r>
              <a:rPr lang="sv-SE" sz="1400">
                <a:cs typeface="Arial" panose="020B0604020202020204" pitchFamily="34" charset="0"/>
              </a:rPr>
              <a:t>inom bransch- och </a:t>
            </a:r>
            <a:r>
              <a:rPr lang="sv-SE" sz="1400" b="0" i="0" u="none" strike="noStrike">
                <a:effectLst/>
                <a:cs typeface="Arial" panose="020B0604020202020204" pitchFamily="34" charset="0"/>
              </a:rPr>
              <a:t>arbetsgivarfrågor.</a:t>
            </a:r>
          </a:p>
          <a:p>
            <a:pPr algn="l"/>
            <a:endParaRPr lang="sv-SE" sz="1400" b="0" i="0" u="none" strike="noStrike">
              <a:effectLst/>
              <a:cs typeface="Arial" panose="020B0604020202020204" pitchFamily="34" charset="0"/>
            </a:endParaRPr>
          </a:p>
          <a:p>
            <a:r>
              <a:rPr lang="sv-SE" sz="1400" b="0" i="0" u="none" strike="noStrike">
                <a:effectLst/>
                <a:cs typeface="Arial" panose="020B0604020202020204" pitchFamily="34" charset="0"/>
              </a:rPr>
              <a:t>TEKO ska erbjuda sina branschmedlemmar </a:t>
            </a:r>
            <a:r>
              <a:rPr lang="sv-SE" sz="1400">
                <a:cs typeface="Arial" panose="020B0604020202020204" pitchFamily="34" charset="0"/>
              </a:rPr>
              <a:t>tillgång till arbetsgrupper samt service inom bransch</a:t>
            </a:r>
            <a:r>
              <a:rPr lang="sv-SE" sz="1400" b="0" i="0" u="none" strike="noStrike">
                <a:effectLst/>
                <a:cs typeface="Arial" panose="020B0604020202020204" pitchFamily="34" charset="0"/>
              </a:rPr>
              <a:t>frågor. </a:t>
            </a:r>
          </a:p>
          <a:p>
            <a:endParaRPr lang="sv-SE" sz="1400" b="0" i="0" u="none" strike="noStrike">
              <a:effectLst/>
              <a:cs typeface="Arial" panose="020B0604020202020204" pitchFamily="34" charset="0"/>
            </a:endParaRPr>
          </a:p>
          <a:p>
            <a:r>
              <a:rPr lang="sv-SE" sz="1400" b="0" i="0" u="none" strike="noStrike">
                <a:effectLst/>
                <a:cs typeface="Arial" panose="020B0604020202020204" pitchFamily="34" charset="0"/>
              </a:rPr>
              <a:t>TEKO ska bedriva ett framgångsrikt påverkansarbete gentemot relevanta beslutfattare för att säkerställa en konkurrenskraftig och hållbar svensk textilindustri.</a:t>
            </a:r>
          </a:p>
          <a:p>
            <a:endParaRPr lang="sv-SE" sz="1400" b="0" i="0" u="none" strike="noStrike">
              <a:effectLst/>
              <a:cs typeface="Arial" panose="020B0604020202020204" pitchFamily="34" charset="0"/>
            </a:endParaRPr>
          </a:p>
          <a:p>
            <a:pPr algn="l"/>
            <a:r>
              <a:rPr lang="sv-SE" sz="1400" b="0" i="0" u="none" strike="noStrike">
                <a:effectLst/>
                <a:cs typeface="Arial" panose="020B0604020202020204" pitchFamily="34" charset="0"/>
              </a:rPr>
              <a:t>TEKO ska påverka och samverka med utbildnings- och forskningsinstitut för att säkerställa textilbranschens kompetensförsörjnings- och innovationsförmåga.</a:t>
            </a:r>
          </a:p>
          <a:p>
            <a:pPr algn="l"/>
            <a:endParaRPr lang="sv-SE" sz="1400">
              <a:highlight>
                <a:srgbClr val="FFFF00"/>
              </a:highlight>
              <a:cs typeface="Arial" panose="020B0604020202020204" pitchFamily="34" charset="0"/>
            </a:endParaRPr>
          </a:p>
          <a:p>
            <a:pPr algn="l"/>
            <a:r>
              <a:rPr lang="sv-SE" sz="1400" b="0" i="0" u="none" strike="noStrike">
                <a:effectLst/>
                <a:cs typeface="Arial" panose="020B0604020202020204" pitchFamily="34" charset="0"/>
              </a:rPr>
              <a:t>TEKO ska lyfta fram textilbranschens betydelse för Sverige </a:t>
            </a:r>
            <a:r>
              <a:rPr lang="sv-SE" sz="1400" b="0" i="0" u="none" strike="noStrike">
                <a:solidFill>
                  <a:srgbClr val="112F44"/>
                </a:solidFill>
                <a:effectLst/>
                <a:cs typeface="Arial" panose="020B0604020202020204" pitchFamily="34" charset="0"/>
              </a:rPr>
              <a:t>och öka kännedomen om branschen.</a:t>
            </a:r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6A10D50D-F366-40FB-8D85-AC8A7B457034}"/>
              </a:ext>
            </a:extLst>
          </p:cNvPr>
          <p:cNvGrpSpPr/>
          <p:nvPr/>
        </p:nvGrpSpPr>
        <p:grpSpPr>
          <a:xfrm>
            <a:off x="63089" y="4039401"/>
            <a:ext cx="9144000" cy="1092372"/>
            <a:chOff x="0" y="4051129"/>
            <a:chExt cx="9144000" cy="1092372"/>
          </a:xfrm>
        </p:grpSpPr>
        <p:sp>
          <p:nvSpPr>
            <p:cNvPr id="9" name="Frihandsfigur 8">
              <a:extLst>
                <a:ext uri="{FF2B5EF4-FFF2-40B4-BE49-F238E27FC236}">
                  <a16:creationId xmlns:a16="http://schemas.microsoft.com/office/drawing/2014/main" id="{E8C5444B-5342-5221-40C1-F6B8E66BB310}"/>
                </a:ext>
              </a:extLst>
            </p:cNvPr>
            <p:cNvSpPr/>
            <p:nvPr userDrawn="1"/>
          </p:nvSpPr>
          <p:spPr>
            <a:xfrm>
              <a:off x="0" y="4051129"/>
              <a:ext cx="9144000" cy="1092371"/>
            </a:xfrm>
            <a:custGeom>
              <a:avLst/>
              <a:gdLst>
                <a:gd name="connsiteX0" fmla="*/ 0 w 9248327"/>
                <a:gd name="connsiteY0" fmla="*/ 668924 h 1092371"/>
                <a:gd name="connsiteX1" fmla="*/ 0 w 9248327"/>
                <a:gd name="connsiteY1" fmla="*/ 668924 h 1092371"/>
                <a:gd name="connsiteX2" fmla="*/ 0 w 9248327"/>
                <a:gd name="connsiteY2" fmla="*/ 1092371 h 1092371"/>
                <a:gd name="connsiteX3" fmla="*/ 9248327 w 9248327"/>
                <a:gd name="connsiteY3" fmla="*/ 1092371 h 1092371"/>
                <a:gd name="connsiteX4" fmla="*/ 9248327 w 9248327"/>
                <a:gd name="connsiteY4" fmla="*/ 0 h 1092371"/>
                <a:gd name="connsiteX5" fmla="*/ 0 w 9248327"/>
                <a:gd name="connsiteY5" fmla="*/ 668924 h 109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48327" h="1092371">
                  <a:moveTo>
                    <a:pt x="0" y="668924"/>
                  </a:moveTo>
                  <a:lnTo>
                    <a:pt x="0" y="668924"/>
                  </a:lnTo>
                  <a:lnTo>
                    <a:pt x="0" y="1092371"/>
                  </a:lnTo>
                  <a:lnTo>
                    <a:pt x="9248327" y="1092371"/>
                  </a:lnTo>
                  <a:lnTo>
                    <a:pt x="9248327" y="0"/>
                  </a:lnTo>
                  <a:lnTo>
                    <a:pt x="0" y="66892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0" name="Frihandsfigur 9">
              <a:extLst>
                <a:ext uri="{FF2B5EF4-FFF2-40B4-BE49-F238E27FC236}">
                  <a16:creationId xmlns:a16="http://schemas.microsoft.com/office/drawing/2014/main" id="{A17733B9-F10A-D892-9BAD-9DB9FB558276}"/>
                </a:ext>
              </a:extLst>
            </p:cNvPr>
            <p:cNvSpPr/>
            <p:nvPr userDrawn="1"/>
          </p:nvSpPr>
          <p:spPr>
            <a:xfrm>
              <a:off x="7228449" y="4307645"/>
              <a:ext cx="1559610" cy="835856"/>
            </a:xfrm>
            <a:custGeom>
              <a:avLst/>
              <a:gdLst>
                <a:gd name="connsiteX0" fmla="*/ 2976403 w 2976403"/>
                <a:gd name="connsiteY0" fmla="*/ 2141782 h 2141782"/>
                <a:gd name="connsiteX1" fmla="*/ 2976403 w 2976403"/>
                <a:gd name="connsiteY1" fmla="*/ 607554 h 2141782"/>
                <a:gd name="connsiteX2" fmla="*/ 0 w 2976403"/>
                <a:gd name="connsiteY2" fmla="*/ 0 h 2141782"/>
                <a:gd name="connsiteX3" fmla="*/ 0 w 2976403"/>
                <a:gd name="connsiteY3" fmla="*/ 2129508 h 2141782"/>
                <a:gd name="connsiteX4" fmla="*/ 2976403 w 2976403"/>
                <a:gd name="connsiteY4" fmla="*/ 2141782 h 214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6403" h="2141782">
                  <a:moveTo>
                    <a:pt x="2976403" y="2141782"/>
                  </a:moveTo>
                  <a:lnTo>
                    <a:pt x="2976403" y="607554"/>
                  </a:lnTo>
                  <a:lnTo>
                    <a:pt x="0" y="0"/>
                  </a:lnTo>
                  <a:lnTo>
                    <a:pt x="0" y="2129508"/>
                  </a:lnTo>
                  <a:lnTo>
                    <a:pt x="2976403" y="214178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11" name="Bildobjekt 10">
              <a:extLst>
                <a:ext uri="{FF2B5EF4-FFF2-40B4-BE49-F238E27FC236}">
                  <a16:creationId xmlns:a16="http://schemas.microsoft.com/office/drawing/2014/main" id="{0C65E096-81FD-E35D-D58A-4C1E417A7C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79595" y="4770030"/>
              <a:ext cx="1190647" cy="199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4814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16C07FE-EF5B-8586-D6AC-E747C74C8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941" y="273844"/>
            <a:ext cx="8370749" cy="782301"/>
          </a:xfrm>
        </p:spPr>
        <p:txBody>
          <a:bodyPr>
            <a:normAutofit/>
          </a:bodyPr>
          <a:lstStyle/>
          <a:p>
            <a:r>
              <a:rPr lang="sv-SE"/>
              <a:t>Konkurrensstrategi 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9B090B3-E70E-2F21-6F6C-62EE5FA2A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942" y="1056145"/>
            <a:ext cx="4926352" cy="357657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sv-SE"/>
          </a:p>
          <a:p>
            <a:endParaRPr lang="sv-SE"/>
          </a:p>
          <a:p>
            <a:endParaRPr lang="sv-SE"/>
          </a:p>
        </p:txBody>
      </p:sp>
      <p:pic>
        <p:nvPicPr>
          <p:cNvPr id="3" name="Bildobjekt 2" descr="En bild som visar plast, inomhus, Laboratorieutrustning, kopp&#10;&#10;Automatiskt genererad beskrivning">
            <a:extLst>
              <a:ext uri="{FF2B5EF4-FFF2-40B4-BE49-F238E27FC236}">
                <a16:creationId xmlns:a16="http://schemas.microsoft.com/office/drawing/2014/main" id="{1EFEFB26-B9A5-7067-1664-6B2B9A3984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96" r="36939"/>
          <a:stretch/>
        </p:blipFill>
        <p:spPr>
          <a:xfrm>
            <a:off x="5435600" y="0"/>
            <a:ext cx="3708400" cy="5143500"/>
          </a:xfrm>
          <a:prstGeom prst="rect">
            <a:avLst/>
          </a:prstGeom>
        </p:spPr>
      </p:pic>
      <p:grpSp>
        <p:nvGrpSpPr>
          <p:cNvPr id="5" name="Grupp 4">
            <a:extLst>
              <a:ext uri="{FF2B5EF4-FFF2-40B4-BE49-F238E27FC236}">
                <a16:creationId xmlns:a16="http://schemas.microsoft.com/office/drawing/2014/main" id="{84C19BB5-CE41-89A7-E276-365AFA6A666A}"/>
              </a:ext>
            </a:extLst>
          </p:cNvPr>
          <p:cNvGrpSpPr/>
          <p:nvPr/>
        </p:nvGrpSpPr>
        <p:grpSpPr>
          <a:xfrm>
            <a:off x="0" y="4051128"/>
            <a:ext cx="9144000" cy="1092372"/>
            <a:chOff x="0" y="4051129"/>
            <a:chExt cx="9144000" cy="1092372"/>
          </a:xfrm>
        </p:grpSpPr>
        <p:sp>
          <p:nvSpPr>
            <p:cNvPr id="6" name="Frihandsfigur 5">
              <a:extLst>
                <a:ext uri="{FF2B5EF4-FFF2-40B4-BE49-F238E27FC236}">
                  <a16:creationId xmlns:a16="http://schemas.microsoft.com/office/drawing/2014/main" id="{27F27C55-15B0-AC6D-27E1-6AB8DB66DF49}"/>
                </a:ext>
              </a:extLst>
            </p:cNvPr>
            <p:cNvSpPr/>
            <p:nvPr userDrawn="1"/>
          </p:nvSpPr>
          <p:spPr>
            <a:xfrm>
              <a:off x="0" y="4051129"/>
              <a:ext cx="9144000" cy="1092371"/>
            </a:xfrm>
            <a:custGeom>
              <a:avLst/>
              <a:gdLst>
                <a:gd name="connsiteX0" fmla="*/ 0 w 9248327"/>
                <a:gd name="connsiteY0" fmla="*/ 668924 h 1092371"/>
                <a:gd name="connsiteX1" fmla="*/ 0 w 9248327"/>
                <a:gd name="connsiteY1" fmla="*/ 668924 h 1092371"/>
                <a:gd name="connsiteX2" fmla="*/ 0 w 9248327"/>
                <a:gd name="connsiteY2" fmla="*/ 1092371 h 1092371"/>
                <a:gd name="connsiteX3" fmla="*/ 9248327 w 9248327"/>
                <a:gd name="connsiteY3" fmla="*/ 1092371 h 1092371"/>
                <a:gd name="connsiteX4" fmla="*/ 9248327 w 9248327"/>
                <a:gd name="connsiteY4" fmla="*/ 0 h 1092371"/>
                <a:gd name="connsiteX5" fmla="*/ 0 w 9248327"/>
                <a:gd name="connsiteY5" fmla="*/ 668924 h 109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48327" h="1092371">
                  <a:moveTo>
                    <a:pt x="0" y="668924"/>
                  </a:moveTo>
                  <a:lnTo>
                    <a:pt x="0" y="668924"/>
                  </a:lnTo>
                  <a:lnTo>
                    <a:pt x="0" y="1092371"/>
                  </a:lnTo>
                  <a:lnTo>
                    <a:pt x="9248327" y="1092371"/>
                  </a:lnTo>
                  <a:lnTo>
                    <a:pt x="9248327" y="0"/>
                  </a:lnTo>
                  <a:lnTo>
                    <a:pt x="0" y="66892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" name="Frihandsfigur 6">
              <a:extLst>
                <a:ext uri="{FF2B5EF4-FFF2-40B4-BE49-F238E27FC236}">
                  <a16:creationId xmlns:a16="http://schemas.microsoft.com/office/drawing/2014/main" id="{D2180A67-04C6-6382-A555-E4DE6F43F6E1}"/>
                </a:ext>
              </a:extLst>
            </p:cNvPr>
            <p:cNvSpPr/>
            <p:nvPr userDrawn="1"/>
          </p:nvSpPr>
          <p:spPr>
            <a:xfrm>
              <a:off x="7228449" y="4307645"/>
              <a:ext cx="1559610" cy="835856"/>
            </a:xfrm>
            <a:custGeom>
              <a:avLst/>
              <a:gdLst>
                <a:gd name="connsiteX0" fmla="*/ 2976403 w 2976403"/>
                <a:gd name="connsiteY0" fmla="*/ 2141782 h 2141782"/>
                <a:gd name="connsiteX1" fmla="*/ 2976403 w 2976403"/>
                <a:gd name="connsiteY1" fmla="*/ 607554 h 2141782"/>
                <a:gd name="connsiteX2" fmla="*/ 0 w 2976403"/>
                <a:gd name="connsiteY2" fmla="*/ 0 h 2141782"/>
                <a:gd name="connsiteX3" fmla="*/ 0 w 2976403"/>
                <a:gd name="connsiteY3" fmla="*/ 2129508 h 2141782"/>
                <a:gd name="connsiteX4" fmla="*/ 2976403 w 2976403"/>
                <a:gd name="connsiteY4" fmla="*/ 2141782 h 214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6403" h="2141782">
                  <a:moveTo>
                    <a:pt x="2976403" y="2141782"/>
                  </a:moveTo>
                  <a:lnTo>
                    <a:pt x="2976403" y="607554"/>
                  </a:lnTo>
                  <a:lnTo>
                    <a:pt x="0" y="0"/>
                  </a:lnTo>
                  <a:lnTo>
                    <a:pt x="0" y="2129508"/>
                  </a:lnTo>
                  <a:lnTo>
                    <a:pt x="2976403" y="214178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8" name="Bildobjekt 7">
              <a:extLst>
                <a:ext uri="{FF2B5EF4-FFF2-40B4-BE49-F238E27FC236}">
                  <a16:creationId xmlns:a16="http://schemas.microsoft.com/office/drawing/2014/main" id="{BEC4CD17-AE1C-C8DB-8782-A9E10B07DB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79595" y="4770030"/>
              <a:ext cx="1190647" cy="199251"/>
            </a:xfrm>
            <a:prstGeom prst="rect">
              <a:avLst/>
            </a:prstGeom>
          </p:spPr>
        </p:pic>
      </p:grp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2A3583A5-BA43-F4FD-3877-FFFF5916E641}"/>
              </a:ext>
            </a:extLst>
          </p:cNvPr>
          <p:cNvSpPr txBox="1">
            <a:spLocks/>
          </p:cNvSpPr>
          <p:nvPr/>
        </p:nvSpPr>
        <p:spPr>
          <a:xfrm>
            <a:off x="355940" y="1269749"/>
            <a:ext cx="4099182" cy="2817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Systemtypsnitt normalt"/>
              <a:buChar char="–"/>
              <a:defRPr sz="1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Systemtypsnitt normalt"/>
              <a:buChar char="–"/>
              <a:defRPr sz="11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Systemtypsnitt normalt"/>
              <a:buChar char="–"/>
              <a:defRPr sz="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v-SE" sz="1400" b="1"/>
          </a:p>
          <a:p>
            <a:pPr marL="0" indent="0">
              <a:buNone/>
            </a:pPr>
            <a:endParaRPr lang="sv-SE" b="1"/>
          </a:p>
          <a:p>
            <a:pPr marL="0" indent="0">
              <a:buNone/>
            </a:pPr>
            <a:r>
              <a:rPr lang="sv-SE" sz="1400" b="1"/>
              <a:t>TEKO </a:t>
            </a:r>
            <a:r>
              <a:rPr lang="sv-SE" sz="1400"/>
              <a:t>ska fokusera på företag i Sverige vilka har</a:t>
            </a:r>
            <a:r>
              <a:rPr lang="sv-SE" sz="1400" b="1"/>
              <a:t> textila produkter och tjänster </a:t>
            </a:r>
            <a:r>
              <a:rPr lang="sv-SE" sz="1400"/>
              <a:t>som en viktig del i företagets verksamhet.</a:t>
            </a:r>
          </a:p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01458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35BE4AB-E841-91DF-3EFE-93DCC75A8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941" y="485096"/>
            <a:ext cx="8370749" cy="782301"/>
          </a:xfrm>
        </p:spPr>
        <p:txBody>
          <a:bodyPr>
            <a:normAutofit/>
          </a:bodyPr>
          <a:lstStyle/>
          <a:p>
            <a:r>
              <a:rPr lang="sv-SE"/>
              <a:t>Strategiska fokusområden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3264409-4670-1D5A-5A05-D710F13F0C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458" y="2306491"/>
            <a:ext cx="4942681" cy="2553453"/>
          </a:xfrm>
        </p:spPr>
        <p:txBody>
          <a:bodyPr>
            <a:normAutofit/>
          </a:bodyPr>
          <a:lstStyle/>
          <a:p>
            <a:pPr marL="342900" lvl="1" indent="0">
              <a:buNone/>
            </a:pPr>
            <a:endParaRPr lang="sv-SE" sz="1200"/>
          </a:p>
          <a:p>
            <a:pPr>
              <a:lnSpc>
                <a:spcPct val="81000"/>
              </a:lnSpc>
              <a:tabLst>
                <a:tab pos="457200" algn="l"/>
              </a:tabLst>
              <a:defRPr sz="2500"/>
            </a:pPr>
            <a:r>
              <a:rPr lang="sv-SE" sz="1200" b="1"/>
              <a:t> Arbetsgivarservice</a:t>
            </a:r>
          </a:p>
          <a:p>
            <a:pPr marL="0" indent="0">
              <a:lnSpc>
                <a:spcPct val="81000"/>
              </a:lnSpc>
              <a:buNone/>
              <a:tabLst>
                <a:tab pos="457200" algn="l"/>
              </a:tabLst>
              <a:defRPr sz="2500"/>
            </a:pPr>
            <a:endParaRPr lang="sv-SE" sz="1200" b="1"/>
          </a:p>
          <a:p>
            <a:pPr marL="219456" indent="-219456">
              <a:lnSpc>
                <a:spcPct val="81000"/>
              </a:lnSpc>
              <a:tabLst>
                <a:tab pos="457200" algn="l"/>
              </a:tabLst>
              <a:defRPr sz="2500"/>
            </a:pPr>
            <a:r>
              <a:rPr lang="sv-SE" sz="1200" b="1"/>
              <a:t>Innovation, forskning och utveckling</a:t>
            </a:r>
          </a:p>
          <a:p>
            <a:pPr marL="0" indent="0">
              <a:lnSpc>
                <a:spcPct val="81000"/>
              </a:lnSpc>
              <a:buNone/>
              <a:tabLst>
                <a:tab pos="457200" algn="l"/>
              </a:tabLst>
              <a:defRPr sz="2500"/>
            </a:pPr>
            <a:endParaRPr lang="sv-SE" sz="1200" b="1"/>
          </a:p>
          <a:p>
            <a:pPr marL="219456" indent="-219456">
              <a:lnSpc>
                <a:spcPct val="81000"/>
              </a:lnSpc>
              <a:tabLst>
                <a:tab pos="457200" algn="l"/>
              </a:tabLst>
              <a:defRPr sz="2500"/>
            </a:pPr>
            <a:r>
              <a:rPr lang="sv-SE" sz="1200" b="1"/>
              <a:t>Kompetens</a:t>
            </a:r>
            <a:endParaRPr lang="sv-SE" sz="1200" b="1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81000"/>
              </a:lnSpc>
              <a:buNone/>
              <a:tabLst>
                <a:tab pos="457200" algn="l"/>
              </a:tabLst>
              <a:defRPr sz="2500"/>
            </a:pPr>
            <a:endParaRPr lang="sv-SE" sz="1200" b="1"/>
          </a:p>
          <a:p>
            <a:pPr>
              <a:lnSpc>
                <a:spcPct val="81000"/>
              </a:lnSpc>
              <a:tabLst>
                <a:tab pos="457200" algn="l"/>
              </a:tabLst>
              <a:defRPr sz="2500"/>
            </a:pPr>
            <a:r>
              <a:rPr lang="sv-SE" sz="1200" b="1" noProof="1"/>
              <a:t> Hållbarhet</a:t>
            </a:r>
            <a:endParaRPr lang="sv-SE" sz="1200" b="1" noProof="1">
              <a:sym typeface="Arial"/>
            </a:endParaRPr>
          </a:p>
          <a:p>
            <a:pPr marL="342900" lvl="1" indent="0">
              <a:buNone/>
            </a:pPr>
            <a:endParaRPr lang="sv-SE"/>
          </a:p>
          <a:p>
            <a:pPr lvl="1"/>
            <a:endParaRPr lang="sv-SE"/>
          </a:p>
          <a:p>
            <a:endParaRPr lang="sv-SE"/>
          </a:p>
        </p:txBody>
      </p:sp>
      <p:pic>
        <p:nvPicPr>
          <p:cNvPr id="4" name="Bildobjekt 3" descr="En bild som visar textil, väva, konst&#10;&#10;Automatiskt genererad beskrivning">
            <a:extLst>
              <a:ext uri="{FF2B5EF4-FFF2-40B4-BE49-F238E27FC236}">
                <a16:creationId xmlns:a16="http://schemas.microsoft.com/office/drawing/2014/main" id="{4E286601-8B95-7772-CCAD-1448A34A7A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744" r="12208"/>
          <a:stretch/>
        </p:blipFill>
        <p:spPr>
          <a:xfrm>
            <a:off x="5435600" y="0"/>
            <a:ext cx="3708400" cy="5143500"/>
          </a:xfrm>
          <a:prstGeom prst="rect">
            <a:avLst/>
          </a:prstGeom>
        </p:spPr>
      </p:pic>
      <p:grpSp>
        <p:nvGrpSpPr>
          <p:cNvPr id="5" name="Grupp 4">
            <a:extLst>
              <a:ext uri="{FF2B5EF4-FFF2-40B4-BE49-F238E27FC236}">
                <a16:creationId xmlns:a16="http://schemas.microsoft.com/office/drawing/2014/main" id="{C84AE302-5330-32B9-016F-84F6FB04285E}"/>
              </a:ext>
            </a:extLst>
          </p:cNvPr>
          <p:cNvGrpSpPr/>
          <p:nvPr/>
        </p:nvGrpSpPr>
        <p:grpSpPr>
          <a:xfrm>
            <a:off x="0" y="4051129"/>
            <a:ext cx="9144000" cy="1092372"/>
            <a:chOff x="0" y="4051129"/>
            <a:chExt cx="9144000" cy="1092372"/>
          </a:xfrm>
        </p:grpSpPr>
        <p:sp>
          <p:nvSpPr>
            <p:cNvPr id="6" name="Frihandsfigur 5">
              <a:extLst>
                <a:ext uri="{FF2B5EF4-FFF2-40B4-BE49-F238E27FC236}">
                  <a16:creationId xmlns:a16="http://schemas.microsoft.com/office/drawing/2014/main" id="{0A7E139B-E0F2-F7BE-E0D6-EE9BD0974721}"/>
                </a:ext>
              </a:extLst>
            </p:cNvPr>
            <p:cNvSpPr/>
            <p:nvPr userDrawn="1"/>
          </p:nvSpPr>
          <p:spPr>
            <a:xfrm>
              <a:off x="0" y="4051129"/>
              <a:ext cx="9144000" cy="1092371"/>
            </a:xfrm>
            <a:custGeom>
              <a:avLst/>
              <a:gdLst>
                <a:gd name="connsiteX0" fmla="*/ 0 w 9248327"/>
                <a:gd name="connsiteY0" fmla="*/ 668924 h 1092371"/>
                <a:gd name="connsiteX1" fmla="*/ 0 w 9248327"/>
                <a:gd name="connsiteY1" fmla="*/ 668924 h 1092371"/>
                <a:gd name="connsiteX2" fmla="*/ 0 w 9248327"/>
                <a:gd name="connsiteY2" fmla="*/ 1092371 h 1092371"/>
                <a:gd name="connsiteX3" fmla="*/ 9248327 w 9248327"/>
                <a:gd name="connsiteY3" fmla="*/ 1092371 h 1092371"/>
                <a:gd name="connsiteX4" fmla="*/ 9248327 w 9248327"/>
                <a:gd name="connsiteY4" fmla="*/ 0 h 1092371"/>
                <a:gd name="connsiteX5" fmla="*/ 0 w 9248327"/>
                <a:gd name="connsiteY5" fmla="*/ 668924 h 109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48327" h="1092371">
                  <a:moveTo>
                    <a:pt x="0" y="668924"/>
                  </a:moveTo>
                  <a:lnTo>
                    <a:pt x="0" y="668924"/>
                  </a:lnTo>
                  <a:lnTo>
                    <a:pt x="0" y="1092371"/>
                  </a:lnTo>
                  <a:lnTo>
                    <a:pt x="9248327" y="1092371"/>
                  </a:lnTo>
                  <a:lnTo>
                    <a:pt x="9248327" y="0"/>
                  </a:lnTo>
                  <a:lnTo>
                    <a:pt x="0" y="66892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" name="Frihandsfigur 6">
              <a:extLst>
                <a:ext uri="{FF2B5EF4-FFF2-40B4-BE49-F238E27FC236}">
                  <a16:creationId xmlns:a16="http://schemas.microsoft.com/office/drawing/2014/main" id="{8DA1CDE3-383B-7E24-266E-F248215EC91B}"/>
                </a:ext>
              </a:extLst>
            </p:cNvPr>
            <p:cNvSpPr/>
            <p:nvPr userDrawn="1"/>
          </p:nvSpPr>
          <p:spPr>
            <a:xfrm>
              <a:off x="7228449" y="4307645"/>
              <a:ext cx="1559610" cy="835856"/>
            </a:xfrm>
            <a:custGeom>
              <a:avLst/>
              <a:gdLst>
                <a:gd name="connsiteX0" fmla="*/ 2976403 w 2976403"/>
                <a:gd name="connsiteY0" fmla="*/ 2141782 h 2141782"/>
                <a:gd name="connsiteX1" fmla="*/ 2976403 w 2976403"/>
                <a:gd name="connsiteY1" fmla="*/ 607554 h 2141782"/>
                <a:gd name="connsiteX2" fmla="*/ 0 w 2976403"/>
                <a:gd name="connsiteY2" fmla="*/ 0 h 2141782"/>
                <a:gd name="connsiteX3" fmla="*/ 0 w 2976403"/>
                <a:gd name="connsiteY3" fmla="*/ 2129508 h 2141782"/>
                <a:gd name="connsiteX4" fmla="*/ 2976403 w 2976403"/>
                <a:gd name="connsiteY4" fmla="*/ 2141782 h 214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6403" h="2141782">
                  <a:moveTo>
                    <a:pt x="2976403" y="2141782"/>
                  </a:moveTo>
                  <a:lnTo>
                    <a:pt x="2976403" y="607554"/>
                  </a:lnTo>
                  <a:lnTo>
                    <a:pt x="0" y="0"/>
                  </a:lnTo>
                  <a:lnTo>
                    <a:pt x="0" y="2129508"/>
                  </a:lnTo>
                  <a:lnTo>
                    <a:pt x="2976403" y="214178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8" name="Bildobjekt 7">
              <a:extLst>
                <a:ext uri="{FF2B5EF4-FFF2-40B4-BE49-F238E27FC236}">
                  <a16:creationId xmlns:a16="http://schemas.microsoft.com/office/drawing/2014/main" id="{A64C681B-D3B2-6C41-64C9-902B0D2E29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79595" y="4770030"/>
              <a:ext cx="1190647" cy="199251"/>
            </a:xfrm>
            <a:prstGeom prst="rect">
              <a:avLst/>
            </a:prstGeom>
          </p:spPr>
        </p:pic>
      </p:grpSp>
      <p:sp>
        <p:nvSpPr>
          <p:cNvPr id="10" name="textruta 9">
            <a:extLst>
              <a:ext uri="{FF2B5EF4-FFF2-40B4-BE49-F238E27FC236}">
                <a16:creationId xmlns:a16="http://schemas.microsoft.com/office/drawing/2014/main" id="{F9C70297-733B-5A1B-15AC-C3DB635DF425}"/>
              </a:ext>
            </a:extLst>
          </p:cNvPr>
          <p:cNvSpPr txBox="1"/>
          <p:nvPr/>
        </p:nvSpPr>
        <p:spPr>
          <a:xfrm>
            <a:off x="246458" y="1463754"/>
            <a:ext cx="49426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>
                <a:latin typeface="Century Gothic" panose="020B0502020202020204" pitchFamily="34" charset="0"/>
              </a:rPr>
              <a:t>TEKO:s strategiska fokusområden ska utgöra grunden för verksamhetens arbete. För att säkerställa att verksamheten gör rätt prioriteringar samt att den erbjuder maximal medlemsnytta för medlemsföretagen.</a:t>
            </a:r>
          </a:p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23038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ubrik 13">
            <a:extLst>
              <a:ext uri="{FF2B5EF4-FFF2-40B4-BE49-F238E27FC236}">
                <a16:creationId xmlns:a16="http://schemas.microsoft.com/office/drawing/2014/main" id="{AB8FA2F1-EDDF-F7D3-4D43-67DC440010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/>
              <a:t>Fokusområde: Arbetsgivarservice</a:t>
            </a:r>
          </a:p>
        </p:txBody>
      </p:sp>
      <p:sp>
        <p:nvSpPr>
          <p:cNvPr id="2" name="Platshållare för innehåll 14">
            <a:extLst>
              <a:ext uri="{FF2B5EF4-FFF2-40B4-BE49-F238E27FC236}">
                <a16:creationId xmlns:a16="http://schemas.microsoft.com/office/drawing/2014/main" id="{5C329CE4-34A5-04FF-37E7-E61AF447BC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49654"/>
            <a:ext cx="6858000" cy="1241822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79674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B1104-57F0-5F2F-DF98-2211D0900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73B4082-F496-0CDD-77AC-F3F5251C0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007" y="206256"/>
            <a:ext cx="8186532" cy="1041135"/>
          </a:xfrm>
        </p:spPr>
        <p:txBody>
          <a:bodyPr>
            <a:normAutofit/>
          </a:bodyPr>
          <a:lstStyle/>
          <a:p>
            <a:r>
              <a:rPr lang="sv-SE" sz="2400" dirty="0"/>
              <a:t>Arbetsgivarfrågor</a:t>
            </a:r>
            <a:br>
              <a:rPr lang="sv-SE" sz="2400" dirty="0"/>
            </a:br>
            <a:r>
              <a:rPr lang="sv-SE" sz="2000" b="0" dirty="0"/>
              <a:t>TEKO ska verka för: 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410A0B7-36FB-9251-36A0-6DC4139F59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2053" y="1375038"/>
            <a:ext cx="7999893" cy="2674448"/>
          </a:xfrm>
        </p:spPr>
        <p:txBody>
          <a:bodyPr>
            <a:normAutofit/>
          </a:bodyPr>
          <a:lstStyle/>
          <a:p>
            <a:r>
              <a:rPr lang="sv-SE" sz="1600" dirty="0"/>
              <a:t>Träffa konkurrenskraftiga kollektivavtal för TEKO:s medlemmar.</a:t>
            </a:r>
          </a:p>
          <a:p>
            <a:endParaRPr lang="sv-SE" dirty="0"/>
          </a:p>
          <a:p>
            <a:r>
              <a:rPr lang="sv-SE" sz="1600" dirty="0"/>
              <a:t>Att TEKO:s medlemmar ska erhålla kvalificerad rådgivning och utbildning inom arbetsgivarfrågor.</a:t>
            </a:r>
          </a:p>
          <a:p>
            <a:endParaRPr lang="sv-SE" sz="1600" dirty="0"/>
          </a:p>
          <a:p>
            <a:r>
              <a:rPr lang="sv-SE" sz="1600" dirty="0"/>
              <a:t>Att TEKO:s medlemmar ska uppleva professionellt stöd vid förhandlingar och domstolsprocesser.</a:t>
            </a:r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2665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ubrik 13">
            <a:extLst>
              <a:ext uri="{FF2B5EF4-FFF2-40B4-BE49-F238E27FC236}">
                <a16:creationId xmlns:a16="http://schemas.microsoft.com/office/drawing/2014/main" id="{AB8FA2F1-EDDF-F7D3-4D43-67DC440010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048331"/>
            <a:ext cx="6858000" cy="1790700"/>
          </a:xfrm>
        </p:spPr>
        <p:txBody>
          <a:bodyPr/>
          <a:lstStyle/>
          <a:p>
            <a:r>
              <a:rPr lang="sv-SE"/>
              <a:t>Fokusområde: Innovation, forskning och utveckling </a:t>
            </a:r>
          </a:p>
        </p:txBody>
      </p:sp>
      <p:sp>
        <p:nvSpPr>
          <p:cNvPr id="2" name="Platshållare för innehåll 14">
            <a:extLst>
              <a:ext uri="{FF2B5EF4-FFF2-40B4-BE49-F238E27FC236}">
                <a16:creationId xmlns:a16="http://schemas.microsoft.com/office/drawing/2014/main" id="{5C329CE4-34A5-04FF-37E7-E61AF447BC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942303"/>
            <a:ext cx="6858000" cy="1241822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36769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B1104-57F0-5F2F-DF98-2211D0900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73B4082-F496-0CDD-77AC-F3F5251C0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007" y="206256"/>
            <a:ext cx="8186532" cy="1041135"/>
          </a:xfrm>
        </p:spPr>
        <p:txBody>
          <a:bodyPr>
            <a:normAutofit/>
          </a:bodyPr>
          <a:lstStyle/>
          <a:p>
            <a:r>
              <a:rPr lang="sv-SE" sz="2400" dirty="0"/>
              <a:t>Innovation, forskning och utveckling</a:t>
            </a:r>
            <a:br>
              <a:rPr lang="sv-SE" sz="2400" dirty="0"/>
            </a:br>
            <a:r>
              <a:rPr lang="sv-SE" sz="2000" b="0" dirty="0"/>
              <a:t>TEKO ska verka för: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410A0B7-36FB-9251-36A0-6DC4139F59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2053" y="1375038"/>
            <a:ext cx="7999893" cy="27432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7000"/>
              </a:lnSpc>
            </a:pPr>
            <a:r>
              <a:rPr lang="sv-SE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Att vara uppdaterade på vad som sker i världen inom textil forskning.</a:t>
            </a:r>
          </a:p>
          <a:p>
            <a:pPr>
              <a:lnSpc>
                <a:spcPct val="107000"/>
              </a:lnSpc>
            </a:pPr>
            <a:endParaRPr lang="sv-SE" sz="1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sv-SE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Att verka för att externa forskningsanslag tillfaller textil forskning, prioriterade forskningsområden ska verka för en modern, hållbar och konkurrenskraftig svensk textilindustri.</a:t>
            </a:r>
          </a:p>
          <a:p>
            <a:pPr>
              <a:lnSpc>
                <a:spcPct val="107000"/>
              </a:lnSpc>
            </a:pPr>
            <a:endParaRPr lang="sv-SE" sz="1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sv-SE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Att TEKO och/eller dess medlemsföretag ska delta i styrgrupper till forskningsprojekt av större vikt för branschen.</a:t>
            </a:r>
          </a:p>
          <a:p>
            <a:pPr>
              <a:lnSpc>
                <a:spcPct val="107000"/>
              </a:lnSpc>
            </a:pPr>
            <a:endParaRPr lang="sv-SE" sz="1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800" kern="100" dirty="0">
                <a:ea typeface="Aptos" panose="020B0004020202020204" pitchFamily="34" charset="0"/>
                <a:cs typeface="Times New Roman" panose="02020603050405020304" pitchFamily="18" charset="0"/>
              </a:rPr>
              <a:t>Att </a:t>
            </a:r>
            <a:r>
              <a:rPr lang="sv-SE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TEKO:s medlemmar är uppdaterade om större forskningsprojekt och innovationer vilka kan påverka verksamhet och utveckling.</a:t>
            </a:r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163770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TEKO 2">
      <a:dk1>
        <a:srgbClr val="333333"/>
      </a:dk1>
      <a:lt1>
        <a:srgbClr val="FFFFFF"/>
      </a:lt1>
      <a:dk2>
        <a:srgbClr val="4D6778"/>
      </a:dk2>
      <a:lt2>
        <a:srgbClr val="889995"/>
      </a:lt2>
      <a:accent1>
        <a:srgbClr val="F3EBE2"/>
      </a:accent1>
      <a:accent2>
        <a:srgbClr val="D6C6B8"/>
      </a:accent2>
      <a:accent3>
        <a:srgbClr val="FE6657"/>
      </a:accent3>
      <a:accent4>
        <a:srgbClr val="EDD6CF"/>
      </a:accent4>
      <a:accent5>
        <a:srgbClr val="9AB4C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abeller och diagram">
  <a:themeElements>
    <a:clrScheme name="Svenskt Näringsliv">
      <a:dk1>
        <a:srgbClr val="33414E"/>
      </a:dk1>
      <a:lt1>
        <a:srgbClr val="FFFFFF"/>
      </a:lt1>
      <a:dk2>
        <a:srgbClr val="61717F"/>
      </a:dk2>
      <a:lt2>
        <a:srgbClr val="DEE4E9"/>
      </a:lt2>
      <a:accent1>
        <a:srgbClr val="EA8F12"/>
      </a:accent1>
      <a:accent2>
        <a:srgbClr val="B12F26"/>
      </a:accent2>
      <a:accent3>
        <a:srgbClr val="795974"/>
      </a:accent3>
      <a:accent4>
        <a:srgbClr val="5B9BC3"/>
      </a:accent4>
      <a:accent5>
        <a:srgbClr val="F2CD23"/>
      </a:accent5>
      <a:accent6>
        <a:srgbClr val="71B396"/>
      </a:accent6>
      <a:hlink>
        <a:srgbClr val="EA8F12"/>
      </a:hlink>
      <a:folHlink>
        <a:srgbClr val="B12F2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örbundsuppdatering mall.potx" id="{4E49562A-24AA-47AD-A58F-6AAA62571C36}" vid="{04D7122B-15CE-44B9-B6E9-3952EE645D59}"/>
    </a:ext>
  </a:extLst>
</a:theme>
</file>

<file path=ppt/theme/theme3.xml><?xml version="1.0" encoding="utf-8"?>
<a:theme xmlns:a="http://schemas.openxmlformats.org/drawingml/2006/main" name="2_BlåGrön">
  <a:themeElements>
    <a:clrScheme name="Custom 1">
      <a:dk1>
        <a:srgbClr val="000000"/>
      </a:dk1>
      <a:lt1>
        <a:srgbClr val="FFFFFF"/>
      </a:lt1>
      <a:dk2>
        <a:srgbClr val="414141"/>
      </a:dk2>
      <a:lt2>
        <a:srgbClr val="BBE0DF"/>
      </a:lt2>
      <a:accent1>
        <a:srgbClr val="DC2730"/>
      </a:accent1>
      <a:accent2>
        <a:srgbClr val="F69208"/>
      </a:accent2>
      <a:accent3>
        <a:srgbClr val="FBCF21"/>
      </a:accent3>
      <a:accent4>
        <a:srgbClr val="62C4CF"/>
      </a:accent4>
      <a:accent5>
        <a:srgbClr val="93CA9F"/>
      </a:accent5>
      <a:accent6>
        <a:srgbClr val="006968"/>
      </a:accent6>
      <a:hlink>
        <a:srgbClr val="000000"/>
      </a:hlink>
      <a:folHlink>
        <a:srgbClr val="62C4C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9cde85b-4909-46eb-b26e-e1a5bd05719f">
      <Terms xmlns="http://schemas.microsoft.com/office/infopath/2007/PartnerControls"/>
    </lcf76f155ced4ddcb4097134ff3c332f>
    <TaxCatchAll xmlns="13b80021-e10b-47f7-8fe9-f1254ba8d68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1DCE1E63D9DBB4BBF77575DAC9CEA7D" ma:contentTypeVersion="16" ma:contentTypeDescription="Skapa ett nytt dokument." ma:contentTypeScope="" ma:versionID="0b4c3c6e577a41e144633794eb756a49">
  <xsd:schema xmlns:xsd="http://www.w3.org/2001/XMLSchema" xmlns:xs="http://www.w3.org/2001/XMLSchema" xmlns:p="http://schemas.microsoft.com/office/2006/metadata/properties" xmlns:ns2="29cde85b-4909-46eb-b26e-e1a5bd05719f" xmlns:ns3="13b80021-e10b-47f7-8fe9-f1254ba8d683" targetNamespace="http://schemas.microsoft.com/office/2006/metadata/properties" ma:root="true" ma:fieldsID="e2338152294ea817c0c1211b6f6ba698" ns2:_="" ns3:_="">
    <xsd:import namespace="29cde85b-4909-46eb-b26e-e1a5bd05719f"/>
    <xsd:import namespace="13b80021-e10b-47f7-8fe9-f1254ba8d6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DateTaken" minOccurs="0"/>
                <xsd:element ref="ns2:MediaServiceSearchProperties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cde85b-4909-46eb-b26e-e1a5bd0571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ildmarkeringar" ma:readOnly="false" ma:fieldId="{5cf76f15-5ced-4ddc-b409-7134ff3c332f}" ma:taxonomyMulti="true" ma:sspId="346dfa3c-b651-4bbc-9963-d4a08547116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b80021-e10b-47f7-8fe9-f1254ba8d68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31ebeff1-a1cf-41b5-8546-385d45654f46}" ma:internalName="TaxCatchAll" ma:showField="CatchAllData" ma:web="13b80021-e10b-47f7-8fe9-f1254ba8d6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B1396F6-15E4-4EBC-97FD-349D468F56AC}">
  <ds:schemaRefs>
    <ds:schemaRef ds:uri="13b80021-e10b-47f7-8fe9-f1254ba8d683"/>
    <ds:schemaRef ds:uri="29cde85b-4909-46eb-b26e-e1a5bd05719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C57B940-497C-4DA2-9656-D8976F773E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cde85b-4909-46eb-b26e-e1a5bd05719f"/>
    <ds:schemaRef ds:uri="13b80021-e10b-47f7-8fe9-f1254ba8d6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6D649D0-CE06-4A27-86C1-65E138BE4C7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</TotalTime>
  <Words>510</Words>
  <Application>Microsoft Office PowerPoint</Application>
  <PresentationFormat>Bildspel på skärmen (16:9)</PresentationFormat>
  <Paragraphs>64</Paragraphs>
  <Slides>14</Slides>
  <Notes>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13</vt:i4>
      </vt:variant>
      <vt:variant>
        <vt:lpstr>Tema</vt:lpstr>
      </vt:variant>
      <vt:variant>
        <vt:i4>3</vt:i4>
      </vt:variant>
      <vt:variant>
        <vt:lpstr>Bildrubriker</vt:lpstr>
      </vt:variant>
      <vt:variant>
        <vt:i4>14</vt:i4>
      </vt:variant>
    </vt:vector>
  </HeadingPairs>
  <TitlesOfParts>
    <vt:vector size="30" baseType="lpstr">
      <vt:lpstr>Aptos</vt:lpstr>
      <vt:lpstr>Arial</vt:lpstr>
      <vt:lpstr>Bookman Old Style</vt:lpstr>
      <vt:lpstr>Calibri</vt:lpstr>
      <vt:lpstr>Calibri Regular</vt:lpstr>
      <vt:lpstr>Century Gothic</vt:lpstr>
      <vt:lpstr>Corbel</vt:lpstr>
      <vt:lpstr>Lab Grotesque</vt:lpstr>
      <vt:lpstr>Lab Grotesque Black</vt:lpstr>
      <vt:lpstr>Systemtypsnitt normalt</vt:lpstr>
      <vt:lpstr>Times</vt:lpstr>
      <vt:lpstr>Times New Roman</vt:lpstr>
      <vt:lpstr>Wingdings</vt:lpstr>
      <vt:lpstr>Office-tema</vt:lpstr>
      <vt:lpstr>Tabeller och diagram</vt:lpstr>
      <vt:lpstr>2_BlåGrön</vt:lpstr>
      <vt:lpstr>TEKO-strategi</vt:lpstr>
      <vt:lpstr>Vision </vt:lpstr>
      <vt:lpstr>Mission </vt:lpstr>
      <vt:lpstr>Konkurrensstrategi </vt:lpstr>
      <vt:lpstr>Strategiska fokusområden</vt:lpstr>
      <vt:lpstr>Fokusområde: Arbetsgivarservice</vt:lpstr>
      <vt:lpstr>Arbetsgivarfrågor TEKO ska verka för: </vt:lpstr>
      <vt:lpstr>Fokusområde: Innovation, forskning och utveckling </vt:lpstr>
      <vt:lpstr>Innovation, forskning och utveckling TEKO ska verka för:</vt:lpstr>
      <vt:lpstr>Fokusområde: Kompetensförsörjning</vt:lpstr>
      <vt:lpstr>Kompetensförsörjning TEKO ska verka för:</vt:lpstr>
      <vt:lpstr>Fokusområde: Hållbarhet</vt:lpstr>
      <vt:lpstr>Hållbarhet TEKO ska verka för:</vt:lpstr>
      <vt:lpstr>Teko.se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Styrelsemöte</dc:title>
  <dc:creator>vera söderström</dc:creator>
  <cp:lastModifiedBy>Hanna-Marie Björklund</cp:lastModifiedBy>
  <cp:revision>2</cp:revision>
  <cp:lastPrinted>2024-05-16T14:14:05Z</cp:lastPrinted>
  <dcterms:created xsi:type="dcterms:W3CDTF">2022-09-23T08:15:06Z</dcterms:created>
  <dcterms:modified xsi:type="dcterms:W3CDTF">2025-09-25T08:10:57Z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0x01010031DCE1E63D9DBB4BBF77575DAC9CEA7D</vt:lpwstr>
  </property>
  <property fmtid="{D5CDD505-2E9C-101B-9397-08002B2CF9AE}" pid="3" name="MediaServiceImageTags">
    <vt:lpwstr/>
  </property>
</Properties>
</file>